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1" r:id="rId1"/>
    <p:sldMasterId id="2147484020" r:id="rId2"/>
  </p:sldMasterIdLst>
  <p:notesMasterIdLst>
    <p:notesMasterId r:id="rId31"/>
  </p:notesMasterIdLst>
  <p:handoutMasterIdLst>
    <p:handoutMasterId r:id="rId32"/>
  </p:handoutMasterIdLst>
  <p:sldIdLst>
    <p:sldId id="259" r:id="rId3"/>
    <p:sldId id="278" r:id="rId4"/>
    <p:sldId id="279" r:id="rId5"/>
    <p:sldId id="297" r:id="rId6"/>
    <p:sldId id="299" r:id="rId7"/>
    <p:sldId id="300" r:id="rId8"/>
    <p:sldId id="283" r:id="rId9"/>
    <p:sldId id="289" r:id="rId10"/>
    <p:sldId id="280" r:id="rId11"/>
    <p:sldId id="301" r:id="rId12"/>
    <p:sldId id="302" r:id="rId13"/>
    <p:sldId id="304" r:id="rId14"/>
    <p:sldId id="316" r:id="rId15"/>
    <p:sldId id="290" r:id="rId16"/>
    <p:sldId id="282" r:id="rId17"/>
    <p:sldId id="291" r:id="rId18"/>
    <p:sldId id="305" r:id="rId19"/>
    <p:sldId id="292" r:id="rId20"/>
    <p:sldId id="293" r:id="rId21"/>
    <p:sldId id="284" r:id="rId22"/>
    <p:sldId id="311" r:id="rId23"/>
    <p:sldId id="307" r:id="rId24"/>
    <p:sldId id="312" r:id="rId25"/>
    <p:sldId id="313" r:id="rId26"/>
    <p:sldId id="314" r:id="rId27"/>
    <p:sldId id="315" r:id="rId28"/>
    <p:sldId id="286" r:id="rId29"/>
    <p:sldId id="273" r:id="rId30"/>
  </p:sldIdLst>
  <p:sldSz cx="12192000" cy="6858000"/>
  <p:notesSz cx="9144000" cy="6858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92" autoAdjust="0"/>
    <p:restoredTop sz="89643" autoAdjust="0"/>
  </p:normalViewPr>
  <p:slideViewPr>
    <p:cSldViewPr>
      <p:cViewPr varScale="1">
        <p:scale>
          <a:sx n="102" d="100"/>
          <a:sy n="102" d="100"/>
        </p:scale>
        <p:origin x="1050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05237C-234B-4B9B-B928-3A59AF67583A}" type="datetimeFigureOut">
              <a:rPr lang="sv-SE" smtClean="0"/>
              <a:pPr/>
              <a:t>2021-07-01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A5E93D-27BF-4AC4-9E1C-0449503CC692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0926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BA01CB-7292-4548-8719-E42B3595E542}" type="datetimeFigureOut">
              <a:rPr lang="sv-SE" smtClean="0"/>
              <a:pPr/>
              <a:t>2021-07-01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A7255A-BD6B-4745-8B66-CD675F05B80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0903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2514600" y="857250"/>
            <a:ext cx="4114800" cy="231457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7255A-BD6B-4745-8B66-CD675F05B809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9190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2514600" y="857250"/>
            <a:ext cx="4114800" cy="231457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7255A-BD6B-4745-8B66-CD675F05B809}" type="slidenum">
              <a:rPr lang="sv-SE" smtClean="0"/>
              <a:pPr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1629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AD36D5-444F-614B-920D-4264B3424DFF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8970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79B4-8023-45E2-9FF0-E7DF781FC7AB}" type="datetimeFigureOut">
              <a:rPr lang="sv-SE" smtClean="0"/>
              <a:pPr/>
              <a:t>2021-07-01</a:t>
            </a:fld>
            <a:endParaRPr lang="sv-S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040A-27DF-49BD-8EDF-373DAA23CD1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79B4-8023-45E2-9FF0-E7DF781FC7AB}" type="datetimeFigureOut">
              <a:rPr lang="sv-SE" smtClean="0"/>
              <a:pPr/>
              <a:t>2021-07-01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040A-27DF-49BD-8EDF-373DAA23CD1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79B4-8023-45E2-9FF0-E7DF781FC7AB}" type="datetimeFigureOut">
              <a:rPr lang="sv-SE" smtClean="0"/>
              <a:pPr/>
              <a:t>2021-07-01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040A-27DF-49BD-8EDF-373DAA23CD1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7EE6-0985-E54B-B02A-659C29B415C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2021-07-01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BD0C-4BE8-644A-B263-EDDC876AE1E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7EE6-0985-E54B-B02A-659C29B415C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2021-07-01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BD0C-4BE8-644A-B263-EDDC876AE1E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7EE6-0985-E54B-B02A-659C29B415C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2021-07-01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BD0C-4BE8-644A-B263-EDDC876AE1E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7EE6-0985-E54B-B02A-659C29B415C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2021-07-01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BD0C-4BE8-644A-B263-EDDC876AE1E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7EE6-0985-E54B-B02A-659C29B415C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2021-07-01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BD0C-4BE8-644A-B263-EDDC876AE1E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7EE6-0985-E54B-B02A-659C29B415C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2021-07-01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BD0C-4BE8-644A-B263-EDDC876AE1E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7EE6-0985-E54B-B02A-659C29B415C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2021-07-01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BD0C-4BE8-644A-B263-EDDC876AE1E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7EE6-0985-E54B-B02A-659C29B415C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2021-07-01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BD0C-4BE8-644A-B263-EDDC876AE1E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79B4-8023-45E2-9FF0-E7DF781FC7AB}" type="datetimeFigureOut">
              <a:rPr lang="sv-SE" smtClean="0"/>
              <a:pPr/>
              <a:t>2021-07-01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040A-27DF-49BD-8EDF-373DAA23CD1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7EE6-0985-E54B-B02A-659C29B415C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2021-07-01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BD0C-4BE8-644A-B263-EDDC876AE1E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7EE6-0985-E54B-B02A-659C29B415C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2021-07-01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BD0C-4BE8-644A-B263-EDDC876AE1E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57EE6-0985-E54B-B02A-659C29B415C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2021-07-01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6BD0C-4BE8-644A-B263-EDDC876AE1E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79B4-8023-45E2-9FF0-E7DF781FC7AB}" type="datetimeFigureOut">
              <a:rPr lang="sv-SE" smtClean="0"/>
              <a:pPr/>
              <a:t>2021-07-01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040A-27DF-49BD-8EDF-373DAA23CD1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79B4-8023-45E2-9FF0-E7DF781FC7AB}" type="datetimeFigureOut">
              <a:rPr lang="sv-SE" smtClean="0"/>
              <a:pPr/>
              <a:t>2021-07-01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040A-27DF-49BD-8EDF-373DAA23CD1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79B4-8023-45E2-9FF0-E7DF781FC7AB}" type="datetimeFigureOut">
              <a:rPr lang="sv-SE" smtClean="0"/>
              <a:pPr/>
              <a:t>2021-07-01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040A-27DF-49BD-8EDF-373DAA23CD1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79B4-8023-45E2-9FF0-E7DF781FC7AB}" type="datetimeFigureOut">
              <a:rPr lang="sv-SE" smtClean="0"/>
              <a:pPr/>
              <a:t>2021-07-01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040A-27DF-49BD-8EDF-373DAA23CD1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79B4-8023-45E2-9FF0-E7DF781FC7AB}" type="datetimeFigureOut">
              <a:rPr lang="sv-SE" smtClean="0"/>
              <a:pPr/>
              <a:t>2021-07-01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040A-27DF-49BD-8EDF-373DAA23CD1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79B4-8023-45E2-9FF0-E7DF781FC7AB}" type="datetimeFigureOut">
              <a:rPr lang="sv-SE" smtClean="0"/>
              <a:pPr/>
              <a:t>2021-07-01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040A-27DF-49BD-8EDF-373DAA23CD1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Dra bilden till platshållaren eller klicka på ikonen för att lägga till den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79B4-8023-45E2-9FF0-E7DF781FC7AB}" type="datetimeFigureOut">
              <a:rPr lang="sv-SE" smtClean="0"/>
              <a:pPr/>
              <a:t>2021-07-01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4040A-27DF-49BD-8EDF-373DAA23CD1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988579B4-8023-45E2-9FF0-E7DF781FC7AB}" type="datetimeFigureOut">
              <a:rPr lang="sv-SE" smtClean="0"/>
              <a:pPr/>
              <a:t>2021-07-01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9EE4040A-27DF-49BD-8EDF-373DAA23CD18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1769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  <p:sldLayoutId id="2147483975" r:id="rId4"/>
    <p:sldLayoutId id="2147483976" r:id="rId5"/>
    <p:sldLayoutId id="2147483977" r:id="rId6"/>
    <p:sldLayoutId id="2147483978" r:id="rId7"/>
    <p:sldLayoutId id="2147483979" r:id="rId8"/>
    <p:sldLayoutId id="2147483980" r:id="rId9"/>
    <p:sldLayoutId id="2147483981" r:id="rId10"/>
    <p:sldLayoutId id="214748398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57EE6-0985-E54B-B02A-659C29B415C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2021-07-01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6BD0C-4BE8-644A-B263-EDDC876AE1E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02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styrelsen@veff.se" TargetMode="External"/><Relationship Id="rId2" Type="http://schemas.openxmlformats.org/officeDocument/2006/relationships/hyperlink" Target="http://www.veff.s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ekonomi@veff.se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ctrTitle"/>
          </p:nvPr>
        </p:nvSpPr>
        <p:spPr>
          <a:xfrm>
            <a:off x="3431704" y="2780928"/>
            <a:ext cx="6264696" cy="1894362"/>
          </a:xfrm>
        </p:spPr>
        <p:txBody>
          <a:bodyPr>
            <a:noAutofit/>
          </a:bodyPr>
          <a:lstStyle/>
          <a:p>
            <a:pPr algn="r">
              <a:lnSpc>
                <a:spcPct val="150000"/>
              </a:lnSpc>
            </a:pPr>
            <a:r>
              <a:rPr lang="sv-SE" sz="5400" b="0" dirty="0">
                <a:latin typeface="Century Gothic" charset="0"/>
                <a:ea typeface="Century Gothic" charset="0"/>
                <a:cs typeface="Century Gothic" charset="0"/>
              </a:rPr>
              <a:t>Årsstämma 2021 Informationsmöte</a:t>
            </a:r>
            <a:br>
              <a:rPr lang="sv-SE" sz="2800" b="0" dirty="0">
                <a:latin typeface="Century Gothic" charset="0"/>
                <a:ea typeface="Century Gothic" charset="0"/>
                <a:cs typeface="Century Gothic" charset="0"/>
              </a:rPr>
            </a:br>
            <a:endParaRPr lang="sv-SE" sz="4400" b="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9416" y="5373216"/>
            <a:ext cx="3111500" cy="113030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312" y="4604700"/>
            <a:ext cx="1959116" cy="1909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129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16632"/>
            <a:ext cx="7467600" cy="576064"/>
          </a:xfrm>
        </p:spPr>
        <p:txBody>
          <a:bodyPr anchor="t">
            <a:normAutofit/>
          </a:bodyPr>
          <a:lstStyle/>
          <a:p>
            <a:r>
              <a:rPr lang="sv-SE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§9 </a:t>
            </a:r>
            <a:r>
              <a:rPr lang="sv-SE" sz="3200" b="0" dirty="0">
                <a:solidFill>
                  <a:schemeClr val="tx1"/>
                </a:solidFill>
              </a:rPr>
              <a:t>Balansräkning och resultaträkning (2)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6F63AF24-52F8-4181-AA16-E3AB00A810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8993" y="2170680"/>
            <a:ext cx="9774014" cy="4426671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9EDB61EE-71F6-461A-897C-22D50A8B70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448" y="1484784"/>
            <a:ext cx="9650172" cy="685896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499E9200-4F7C-476A-9FF3-17C3815A6D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4077" y="2170680"/>
            <a:ext cx="10284491" cy="4354664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B8691E46-09D1-4811-812D-59EF1CEF8A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7447" y="1484784"/>
            <a:ext cx="9731717" cy="685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030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16632"/>
            <a:ext cx="7467600" cy="576064"/>
          </a:xfrm>
        </p:spPr>
        <p:txBody>
          <a:bodyPr anchor="t">
            <a:normAutofit/>
          </a:bodyPr>
          <a:lstStyle/>
          <a:p>
            <a:r>
              <a:rPr lang="sv-SE" sz="2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§9 </a:t>
            </a:r>
            <a:r>
              <a:rPr lang="sv-SE" sz="2800" b="0" dirty="0">
                <a:solidFill>
                  <a:schemeClr val="tx1"/>
                </a:solidFill>
              </a:rPr>
              <a:t>Balansräkning och resultaträkning (3)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487485B-9ABE-459D-8D77-BF044721EB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924" y="980728"/>
            <a:ext cx="10626644" cy="5400600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D1DB581-46B2-4567-A6CE-5645DE02BC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924" y="884958"/>
            <a:ext cx="10626644" cy="5703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24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51384" y="116632"/>
            <a:ext cx="7467600" cy="576064"/>
          </a:xfrm>
        </p:spPr>
        <p:txBody>
          <a:bodyPr anchor="t">
            <a:normAutofit fontScale="90000"/>
          </a:bodyPr>
          <a:lstStyle/>
          <a:p>
            <a:r>
              <a:rPr lang="sv-SE" sz="2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§9 </a:t>
            </a:r>
            <a:r>
              <a:rPr lang="sv-SE" sz="2800" b="0" dirty="0">
                <a:solidFill>
                  <a:schemeClr val="tx1"/>
                </a:solidFill>
              </a:rPr>
              <a:t>Balansräkning och resultaträkning (4)</a:t>
            </a:r>
            <a:br>
              <a:rPr lang="sv-SE" sz="2800" b="0" dirty="0">
                <a:solidFill>
                  <a:schemeClr val="tx1"/>
                </a:solidFill>
              </a:rPr>
            </a:br>
            <a:br>
              <a:rPr lang="sv-SE" sz="2800" b="0" dirty="0">
                <a:solidFill>
                  <a:schemeClr val="tx1"/>
                </a:solidFill>
              </a:rPr>
            </a:br>
            <a:endParaRPr lang="sv-SE" sz="2800" b="0" dirty="0">
              <a:solidFill>
                <a:schemeClr val="tx1"/>
              </a:solidFill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F13C7BC-DB0D-4BDF-9686-B97868A481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7608" y="908720"/>
            <a:ext cx="8552585" cy="5407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176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51384" y="116632"/>
            <a:ext cx="7467600" cy="576064"/>
          </a:xfrm>
        </p:spPr>
        <p:txBody>
          <a:bodyPr anchor="t">
            <a:normAutofit fontScale="90000"/>
          </a:bodyPr>
          <a:lstStyle/>
          <a:p>
            <a:r>
              <a:rPr lang="sv-SE" sz="2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§9 </a:t>
            </a:r>
            <a:r>
              <a:rPr lang="sv-SE" sz="2800" b="0" dirty="0">
                <a:solidFill>
                  <a:schemeClr val="tx1"/>
                </a:solidFill>
              </a:rPr>
              <a:t>Balansräkning och resultaträkning (5)</a:t>
            </a:r>
            <a:br>
              <a:rPr lang="sv-SE" sz="2800" b="0" dirty="0">
                <a:solidFill>
                  <a:schemeClr val="tx1"/>
                </a:solidFill>
              </a:rPr>
            </a:br>
            <a:br>
              <a:rPr lang="sv-SE" sz="2800" b="0" dirty="0">
                <a:solidFill>
                  <a:schemeClr val="tx1"/>
                </a:solidFill>
              </a:rPr>
            </a:br>
            <a:r>
              <a:rPr lang="sv-SE" sz="2800" b="0" dirty="0">
                <a:solidFill>
                  <a:schemeClr val="tx1"/>
                </a:solidFill>
              </a:rPr>
              <a:t>Styrelsens</a:t>
            </a:r>
            <a:br>
              <a:rPr lang="sv-SE" sz="2800" b="0" dirty="0">
                <a:solidFill>
                  <a:schemeClr val="tx1"/>
                </a:solidFill>
              </a:rPr>
            </a:br>
            <a:r>
              <a:rPr lang="sv-SE" sz="2800" b="0" dirty="0">
                <a:solidFill>
                  <a:schemeClr val="tx1"/>
                </a:solidFill>
              </a:rPr>
              <a:t>förslag:</a:t>
            </a:r>
            <a:br>
              <a:rPr lang="sv-SE" sz="2800" b="0" dirty="0">
                <a:solidFill>
                  <a:schemeClr val="tx1"/>
                </a:solidFill>
              </a:rPr>
            </a:br>
            <a:r>
              <a:rPr lang="sv-SE" sz="2800" b="0" dirty="0">
                <a:solidFill>
                  <a:schemeClr val="tx1"/>
                </a:solidFill>
              </a:rPr>
              <a:t>Vinst överförs</a:t>
            </a:r>
            <a:br>
              <a:rPr lang="sv-SE" sz="2800" b="0" dirty="0">
                <a:solidFill>
                  <a:schemeClr val="tx1"/>
                </a:solidFill>
              </a:rPr>
            </a:br>
            <a:r>
              <a:rPr lang="sv-SE" sz="2800" b="0" dirty="0">
                <a:solidFill>
                  <a:schemeClr val="tx1"/>
                </a:solidFill>
              </a:rPr>
              <a:t>i ny räkning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F13C7BC-DB0D-4BDF-9686-B97868A481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7608" y="908720"/>
            <a:ext cx="8552585" cy="540786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62496B2A-98CA-48D5-BC8D-F101FFCCE3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7608" y="696280"/>
            <a:ext cx="8496944" cy="6134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272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95400" y="260648"/>
            <a:ext cx="7467600" cy="9269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sz="2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§10 Ansvarsfrihet</a:t>
            </a:r>
            <a:br>
              <a:rPr lang="sv-SE" sz="2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sv-SE" sz="2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för styrelsen</a:t>
            </a:r>
            <a:endParaRPr lang="sv-SE" sz="2800" b="0" dirty="0">
              <a:solidFill>
                <a:schemeClr val="tx1"/>
              </a:solidFill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6E9F5FBA-1880-4864-A0ED-AB4AD5E899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1157" y="0"/>
            <a:ext cx="500968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880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95400" y="260648"/>
            <a:ext cx="7467600" cy="9269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§11 </a:t>
            </a:r>
            <a:r>
              <a:rPr lang="sv-SE" sz="3200" b="0" dirty="0">
                <a:solidFill>
                  <a:schemeClr val="tx1"/>
                </a:solidFill>
              </a:rPr>
              <a:t>Arvode till styrelse och revisorer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95400" y="1052736"/>
            <a:ext cx="7920880" cy="3744416"/>
          </a:xfrm>
        </p:spPr>
        <p:txBody>
          <a:bodyPr vert="horz">
            <a:normAutofit/>
          </a:bodyPr>
          <a:lstStyle/>
          <a:p>
            <a:pPr>
              <a:lnSpc>
                <a:spcPct val="90000"/>
              </a:lnSpc>
            </a:pPr>
            <a:r>
              <a:rPr lang="sv-SE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Styrelse: </a:t>
            </a:r>
          </a:p>
          <a:p>
            <a:pPr lvl="1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Inget arvode</a:t>
            </a:r>
          </a:p>
          <a:p>
            <a:pPr>
              <a:lnSpc>
                <a:spcPct val="90000"/>
              </a:lnSpc>
            </a:pPr>
            <a:r>
              <a:rPr lang="sv-SE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Revision på löpande räkning </a:t>
            </a:r>
          </a:p>
          <a:p>
            <a:pPr lvl="1"/>
            <a:r>
              <a:rPr lang="sv-SE" sz="2000" dirty="0">
                <a:solidFill>
                  <a:schemeClr val="tx1"/>
                </a:solidFill>
              </a:rPr>
              <a:t>Ca 3000 kr</a:t>
            </a:r>
            <a:endParaRPr lang="sv-SE" dirty="0">
              <a:solidFill>
                <a:schemeClr val="tx1"/>
              </a:solidFill>
            </a:endParaRPr>
          </a:p>
          <a:p>
            <a:pPr lvl="1"/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sv-SE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sv-SE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sv-SE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sv-SE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758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260648"/>
            <a:ext cx="8784976" cy="9269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§12 Medlemsavgift för kommande verksamhetsår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3392" y="1187624"/>
            <a:ext cx="7920880" cy="3744416"/>
          </a:xfrm>
        </p:spPr>
        <p:txBody>
          <a:bodyPr vert="horz">
            <a:normAutofit/>
          </a:bodyPr>
          <a:lstStyle/>
          <a:p>
            <a:pPr>
              <a:lnSpc>
                <a:spcPct val="90000"/>
              </a:lnSpc>
            </a:pPr>
            <a:r>
              <a:rPr lang="sv-SE" sz="2400" dirty="0">
                <a:solidFill>
                  <a:schemeClr val="tx1"/>
                </a:solidFill>
              </a:rPr>
              <a:t>Ingen medlemsavgift för år 2021. (200 kr för år 2020)</a:t>
            </a:r>
            <a:endParaRPr lang="sv-SE" sz="1600" dirty="0">
              <a:solidFill>
                <a:srgbClr val="FF0000"/>
              </a:solidFill>
            </a:endParaRPr>
          </a:p>
          <a:p>
            <a:pPr lvl="1"/>
            <a:endParaRPr lang="sv-SE" sz="20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sv-SE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sv-SE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407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95400" y="310505"/>
            <a:ext cx="9505056" cy="926976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sv-SE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§13 Behandling av inkomna motioner och styrelsens förslag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20252" y="1124744"/>
            <a:ext cx="7920880" cy="3744416"/>
          </a:xfrm>
        </p:spPr>
        <p:txBody>
          <a:bodyPr vert="horz">
            <a:normAutofit/>
          </a:bodyPr>
          <a:lstStyle/>
          <a:p>
            <a:pPr>
              <a:lnSpc>
                <a:spcPct val="90000"/>
              </a:lnSpc>
            </a:pPr>
            <a:r>
              <a:rPr lang="sv-SE" sz="2800" dirty="0"/>
              <a:t>Inga inkomna motioner</a:t>
            </a:r>
            <a:endParaRPr lang="sv-SE" sz="1600" dirty="0">
              <a:solidFill>
                <a:srgbClr val="FF0000"/>
              </a:solidFill>
            </a:endParaRPr>
          </a:p>
          <a:p>
            <a:pPr lvl="1"/>
            <a:endParaRPr lang="sv-SE" sz="20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sv-SE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sv-SE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9087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260648"/>
            <a:ext cx="7467600" cy="9269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§14-18 Val till styrelsen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3392" y="1052736"/>
            <a:ext cx="7920880" cy="3744416"/>
          </a:xfrm>
        </p:spPr>
        <p:txBody>
          <a:bodyPr vert="horz">
            <a:normAutofit/>
          </a:bodyPr>
          <a:lstStyle/>
          <a:p>
            <a:r>
              <a:rPr lang="sv-SE" sz="2800" dirty="0"/>
              <a:t>Val av ordförande </a:t>
            </a:r>
          </a:p>
          <a:p>
            <a:r>
              <a:rPr lang="sv-SE" sz="2800" dirty="0"/>
              <a:t>Val av övriga ledamöter </a:t>
            </a:r>
          </a:p>
          <a:p>
            <a:r>
              <a:rPr lang="sv-SE" sz="2800" dirty="0"/>
              <a:t>Val av suppleanter</a:t>
            </a:r>
          </a:p>
          <a:p>
            <a:r>
              <a:rPr lang="sv-SE" sz="2800" dirty="0"/>
              <a:t>Val av revisor </a:t>
            </a:r>
          </a:p>
          <a:p>
            <a:r>
              <a:rPr lang="en-US" sz="2800" dirty="0"/>
              <a:t>Val </a:t>
            </a:r>
            <a:r>
              <a:rPr lang="en-US" sz="2800" dirty="0" err="1"/>
              <a:t>av</a:t>
            </a:r>
            <a:r>
              <a:rPr lang="en-US" sz="2800" dirty="0"/>
              <a:t> </a:t>
            </a:r>
            <a:r>
              <a:rPr lang="en-US" sz="2800" dirty="0" err="1"/>
              <a:t>valberedning</a:t>
            </a:r>
            <a:r>
              <a:rPr lang="en-US" sz="2800" dirty="0"/>
              <a:t> (</a:t>
            </a:r>
            <a:r>
              <a:rPr lang="en-US" sz="2800" dirty="0" err="1"/>
              <a:t>minst</a:t>
            </a:r>
            <a:r>
              <a:rPr lang="en-US" sz="2800" dirty="0"/>
              <a:t> 2)</a:t>
            </a:r>
            <a:endParaRPr lang="sv-SE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sv-SE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sv-SE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sv-SE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4728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7408" y="341784"/>
            <a:ext cx="7467600" cy="9269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§19 Mötets avslutande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991544" y="1268760"/>
            <a:ext cx="7920880" cy="3744416"/>
          </a:xfrm>
        </p:spPr>
        <p:txBody>
          <a:bodyPr vert="horz">
            <a:normAutofit/>
          </a:bodyPr>
          <a:lstStyle/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sv-SE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sv-SE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sv-SE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524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7408" y="188640"/>
            <a:ext cx="7467600" cy="926976"/>
          </a:xfrm>
        </p:spPr>
        <p:txBody>
          <a:bodyPr>
            <a:normAutofit/>
          </a:bodyPr>
          <a:lstStyle/>
          <a:p>
            <a:r>
              <a:rPr lang="sv-SE" b="0" cap="non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Dagens program</a:t>
            </a:r>
            <a:endParaRPr lang="sv-SE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67408" y="1268760"/>
            <a:ext cx="7920880" cy="3744416"/>
          </a:xfrm>
        </p:spPr>
        <p:txBody>
          <a:bodyPr vert="horz">
            <a:noAutofit/>
          </a:bodyPr>
          <a:lstStyle/>
          <a:p>
            <a:pPr>
              <a:lnSpc>
                <a:spcPct val="90000"/>
              </a:lnSpc>
            </a:pPr>
            <a:r>
              <a:rPr lang="sv-S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Föreningens årsstämma enligt dagordning</a:t>
            </a:r>
          </a:p>
          <a:p>
            <a:pPr>
              <a:lnSpc>
                <a:spcPct val="90000"/>
              </a:lnSpc>
            </a:pPr>
            <a:r>
              <a:rPr lang="sv-S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Information kring projektet</a:t>
            </a:r>
          </a:p>
          <a:p>
            <a:pPr marL="274320" lvl="1" indent="0">
              <a:buNone/>
            </a:pPr>
            <a:endParaRPr lang="sv-SE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sv-SE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sv-SE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sv-SE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sv-SE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4448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Information om projektet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type="body" idx="1"/>
          </p:nvPr>
        </p:nvSpPr>
        <p:spPr/>
        <p:txBody>
          <a:bodyPr vert="horz">
            <a:normAutofit/>
          </a:bodyPr>
          <a:lstStyle/>
          <a:p>
            <a:pPr lvl="1">
              <a:buFont typeface="Wingdings" pitchFamily="2" charset="2"/>
              <a:buChar char="§"/>
            </a:pPr>
            <a:endParaRPr lang="sv-SE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sv-SE" sz="16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sv-SE" sz="2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sv-SE" sz="24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sv-SE" sz="24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2587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260648"/>
            <a:ext cx="8784976" cy="9269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Vad vi gjort </a:t>
            </a:r>
            <a:r>
              <a:rPr lang="sv-SE" sz="3200" b="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hittils</a:t>
            </a:r>
            <a:endParaRPr lang="sv-SE" sz="3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3392" y="1187624"/>
            <a:ext cx="7920880" cy="5553744"/>
          </a:xfrm>
        </p:spPr>
        <p:txBody>
          <a:bodyPr vert="horz">
            <a:normAutofit/>
          </a:bodyPr>
          <a:lstStyle/>
          <a:p>
            <a:pPr>
              <a:lnSpc>
                <a:spcPct val="90000"/>
              </a:lnSpc>
            </a:pPr>
            <a:r>
              <a:rPr lang="sv-SE" sz="2400" dirty="0">
                <a:solidFill>
                  <a:schemeClr val="tx1"/>
                </a:solidFill>
              </a:rPr>
              <a:t>Nästan allt i egen regi.</a:t>
            </a:r>
          </a:p>
          <a:p>
            <a:pPr>
              <a:lnSpc>
                <a:spcPct val="90000"/>
              </a:lnSpc>
            </a:pPr>
            <a:r>
              <a:rPr lang="sv-SE" sz="2400" dirty="0">
                <a:solidFill>
                  <a:schemeClr val="tx1"/>
                </a:solidFill>
              </a:rPr>
              <a:t>Marknadsföring/försäljning</a:t>
            </a:r>
          </a:p>
          <a:p>
            <a:pPr>
              <a:lnSpc>
                <a:spcPct val="90000"/>
              </a:lnSpc>
            </a:pPr>
            <a:r>
              <a:rPr lang="sv-SE" sz="2400" dirty="0">
                <a:solidFill>
                  <a:schemeClr val="tx1"/>
                </a:solidFill>
              </a:rPr>
              <a:t>Sökt och blivit beviljade Landsbygdsbidrag, två gånger</a:t>
            </a:r>
          </a:p>
          <a:p>
            <a:pPr>
              <a:lnSpc>
                <a:spcPct val="90000"/>
              </a:lnSpc>
            </a:pPr>
            <a:r>
              <a:rPr lang="sv-SE" sz="2400" dirty="0">
                <a:solidFill>
                  <a:schemeClr val="tx1"/>
                </a:solidFill>
              </a:rPr>
              <a:t>Projekterat grävsträckning, kommit överens med markägare</a:t>
            </a:r>
          </a:p>
          <a:p>
            <a:pPr>
              <a:lnSpc>
                <a:spcPct val="90000"/>
              </a:lnSpc>
            </a:pPr>
            <a:r>
              <a:rPr lang="sv-SE" sz="2400" dirty="0">
                <a:solidFill>
                  <a:schemeClr val="tx1"/>
                </a:solidFill>
              </a:rPr>
              <a:t>Sökt tillstånd från länsstyrelsen (vattenverksamhet, naturreservat, fornminnen), kommunen</a:t>
            </a:r>
          </a:p>
          <a:p>
            <a:pPr>
              <a:lnSpc>
                <a:spcPct val="90000"/>
              </a:lnSpc>
            </a:pPr>
            <a:r>
              <a:rPr lang="sv-SE" sz="2400" dirty="0">
                <a:solidFill>
                  <a:schemeClr val="tx1"/>
                </a:solidFill>
              </a:rPr>
              <a:t>Ansökt om ledningsrätt</a:t>
            </a:r>
          </a:p>
          <a:p>
            <a:pPr>
              <a:lnSpc>
                <a:spcPct val="90000"/>
              </a:lnSpc>
            </a:pPr>
            <a:r>
              <a:rPr lang="sv-SE" sz="2400" dirty="0">
                <a:solidFill>
                  <a:schemeClr val="tx1"/>
                </a:solidFill>
              </a:rPr>
              <a:t>Upphandlat entreprenad och KO.</a:t>
            </a:r>
          </a:p>
          <a:p>
            <a:pPr>
              <a:lnSpc>
                <a:spcPct val="90000"/>
              </a:lnSpc>
            </a:pPr>
            <a:r>
              <a:rPr lang="sv-SE" sz="2400" dirty="0">
                <a:solidFill>
                  <a:schemeClr val="tx1"/>
                </a:solidFill>
              </a:rPr>
              <a:t>Administration, hålla medlemsregister uppdaterat</a:t>
            </a:r>
          </a:p>
          <a:p>
            <a:pPr>
              <a:lnSpc>
                <a:spcPct val="90000"/>
              </a:lnSpc>
            </a:pPr>
            <a:r>
              <a:rPr lang="sv-SE" sz="2400" dirty="0">
                <a:solidFill>
                  <a:schemeClr val="tx1"/>
                </a:solidFill>
              </a:rPr>
              <a:t>(Trafikverksansökningarna har </a:t>
            </a:r>
            <a:r>
              <a:rPr lang="sv-SE" sz="2400" dirty="0" err="1">
                <a:solidFill>
                  <a:schemeClr val="tx1"/>
                </a:solidFill>
              </a:rPr>
              <a:t>Eltel</a:t>
            </a:r>
            <a:r>
              <a:rPr lang="sv-SE" sz="2400" dirty="0">
                <a:solidFill>
                  <a:schemeClr val="tx1"/>
                </a:solidFill>
              </a:rPr>
              <a:t> gjort åt oss.)</a:t>
            </a:r>
            <a:endParaRPr lang="sv-SE" dirty="0">
              <a:solidFill>
                <a:srgbClr val="FF0000"/>
              </a:solidFill>
            </a:endParaRPr>
          </a:p>
          <a:p>
            <a:pPr lvl="1"/>
            <a:endParaRPr lang="sv-SE" sz="1600" dirty="0">
              <a:solidFill>
                <a:srgbClr val="FF0000"/>
              </a:solidFill>
            </a:endParaRPr>
          </a:p>
          <a:p>
            <a:pPr lvl="1"/>
            <a:endParaRPr lang="sv-SE" sz="20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sv-SE" sz="24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sv-SE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7939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80823" y="305447"/>
            <a:ext cx="10449262" cy="555830"/>
          </a:xfrm>
        </p:spPr>
        <p:txBody>
          <a:bodyPr>
            <a:normAutofit/>
          </a:bodyPr>
          <a:lstStyle/>
          <a:p>
            <a:pPr algn="l"/>
            <a:r>
              <a:rPr lang="sv-SE" sz="3200" dirty="0">
                <a:latin typeface="Century Gothic" charset="0"/>
                <a:ea typeface="Century Gothic" charset="0"/>
                <a:cs typeface="Century Gothic" charset="0"/>
              </a:rPr>
              <a:t>Tidplan för projektet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75" y="6099580"/>
            <a:ext cx="1428769" cy="513379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6789" y="5615706"/>
            <a:ext cx="1023012" cy="997253"/>
          </a:xfrm>
          <a:prstGeom prst="rect">
            <a:avLst/>
          </a:prstGeom>
        </p:spPr>
      </p:pic>
      <p:sp>
        <p:nvSpPr>
          <p:cNvPr id="24" name="Frihandsfigur 23"/>
          <p:cNvSpPr/>
          <p:nvPr/>
        </p:nvSpPr>
        <p:spPr>
          <a:xfrm>
            <a:off x="1895518" y="1610124"/>
            <a:ext cx="1492985" cy="471872"/>
          </a:xfrm>
          <a:custGeom>
            <a:avLst/>
            <a:gdLst>
              <a:gd name="connsiteX0" fmla="*/ 0 w 1492985"/>
              <a:gd name="connsiteY0" fmla="*/ 0 h 471872"/>
              <a:gd name="connsiteX1" fmla="*/ 1492985 w 1492985"/>
              <a:gd name="connsiteY1" fmla="*/ 0 h 471872"/>
              <a:gd name="connsiteX2" fmla="*/ 1492985 w 1492985"/>
              <a:gd name="connsiteY2" fmla="*/ 471872 h 471872"/>
              <a:gd name="connsiteX3" fmla="*/ 0 w 1492985"/>
              <a:gd name="connsiteY3" fmla="*/ 471872 h 471872"/>
              <a:gd name="connsiteX4" fmla="*/ 0 w 1492985"/>
              <a:gd name="connsiteY4" fmla="*/ 0 h 471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2985" h="471872">
                <a:moveTo>
                  <a:pt x="0" y="0"/>
                </a:moveTo>
                <a:lnTo>
                  <a:pt x="1492985" y="0"/>
                </a:lnTo>
                <a:lnTo>
                  <a:pt x="1492985" y="471872"/>
                </a:lnTo>
                <a:lnTo>
                  <a:pt x="0" y="47187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>
              <a:hueOff val="-1225557"/>
              <a:satOff val="-1705"/>
              <a:lumOff val="-654"/>
              <a:alphaOff val="0"/>
            </a:schemeClr>
          </a:lnRef>
          <a:fillRef idx="3">
            <a:schemeClr val="accent5">
              <a:hueOff val="-1225557"/>
              <a:satOff val="-1705"/>
              <a:lumOff val="-654"/>
              <a:alphaOff val="0"/>
            </a:schemeClr>
          </a:fillRef>
          <a:effectRef idx="2">
            <a:schemeClr val="accent5">
              <a:hueOff val="-1225557"/>
              <a:satOff val="-1705"/>
              <a:lumOff val="-65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2456" tIns="52832" rIns="92456" bIns="52832" numCol="1" spcCol="1270" anchor="ctr" anchorCtr="0">
            <a:noAutofit/>
          </a:bodyPr>
          <a:lstStyle/>
          <a:p>
            <a:pPr marL="171450" marR="0" lvl="1" indent="-171450" algn="ctr" defTabSz="7556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Ökande medlemsskara</a:t>
            </a:r>
          </a:p>
        </p:txBody>
      </p:sp>
      <p:sp>
        <p:nvSpPr>
          <p:cNvPr id="25" name="Frihandsfigur 24"/>
          <p:cNvSpPr/>
          <p:nvPr/>
        </p:nvSpPr>
        <p:spPr>
          <a:xfrm>
            <a:off x="1895518" y="2117344"/>
            <a:ext cx="1492985" cy="1815712"/>
          </a:xfrm>
          <a:custGeom>
            <a:avLst/>
            <a:gdLst>
              <a:gd name="connsiteX0" fmla="*/ 0 w 1492985"/>
              <a:gd name="connsiteY0" fmla="*/ 0 h 932270"/>
              <a:gd name="connsiteX1" fmla="*/ 1492985 w 1492985"/>
              <a:gd name="connsiteY1" fmla="*/ 0 h 932270"/>
              <a:gd name="connsiteX2" fmla="*/ 1492985 w 1492985"/>
              <a:gd name="connsiteY2" fmla="*/ 932270 h 932270"/>
              <a:gd name="connsiteX3" fmla="*/ 0 w 1492985"/>
              <a:gd name="connsiteY3" fmla="*/ 932270 h 932270"/>
              <a:gd name="connsiteX4" fmla="*/ 0 w 1492985"/>
              <a:gd name="connsiteY4" fmla="*/ 0 h 932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2985" h="932270">
                <a:moveTo>
                  <a:pt x="0" y="0"/>
                </a:moveTo>
                <a:lnTo>
                  <a:pt x="1492985" y="0"/>
                </a:lnTo>
                <a:lnTo>
                  <a:pt x="1492985" y="932270"/>
                </a:lnTo>
                <a:lnTo>
                  <a:pt x="0" y="93227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>
              <a:tint val="40000"/>
              <a:alpha val="90000"/>
              <a:hueOff val="-1231959"/>
              <a:satOff val="-2136"/>
              <a:lumOff val="-215"/>
              <a:alphaOff val="0"/>
            </a:schemeClr>
          </a:lnRef>
          <a:fillRef idx="1">
            <a:schemeClr val="accent5">
              <a:tint val="40000"/>
              <a:alpha val="90000"/>
              <a:hueOff val="-1231959"/>
              <a:satOff val="-2136"/>
              <a:lumOff val="-215"/>
              <a:alphaOff val="0"/>
            </a:schemeClr>
          </a:fillRef>
          <a:effectRef idx="0">
            <a:schemeClr val="accent5">
              <a:tint val="40000"/>
              <a:alpha val="90000"/>
              <a:hueOff val="-1231959"/>
              <a:satOff val="-2136"/>
              <a:lumOff val="-215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342" tIns="69342" rIns="92456" bIns="104013" numCol="1" spcCol="1270" anchor="t" anchorCtr="0">
            <a:noAutofit/>
          </a:bodyPr>
          <a:lstStyle/>
          <a:p>
            <a:pPr marL="114300" marR="0" lvl="1" indent="-114300" algn="l" defTabSz="5778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•"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Bildade ekonomisk förening</a:t>
            </a:r>
          </a:p>
          <a:p>
            <a:pPr marL="114300" marR="0" lvl="1" indent="-114300" algn="l" defTabSz="5778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•"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Marknadsföring</a:t>
            </a:r>
          </a:p>
          <a:p>
            <a:pPr marL="114300" marR="0" lvl="1" indent="-114300" algn="l" defTabSz="5778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•"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Försäljning</a:t>
            </a:r>
          </a:p>
          <a:p>
            <a:pPr marL="114300" marR="0" lvl="1" indent="-114300" algn="l" defTabSz="5778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•"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Grovprojektering</a:t>
            </a:r>
          </a:p>
          <a:p>
            <a:pPr marL="114300" marR="0" lvl="1" indent="-114300" algn="l" defTabSz="5778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•"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Sökte bidrag</a:t>
            </a:r>
          </a:p>
          <a:p>
            <a:pPr marL="114300" marR="0" lvl="1" indent="-114300" algn="l" defTabSz="5778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•"/>
              <a:tabLst/>
              <a:defRPr/>
            </a:pP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Frihandsfigur 27"/>
          <p:cNvSpPr/>
          <p:nvPr/>
        </p:nvSpPr>
        <p:spPr>
          <a:xfrm>
            <a:off x="3492169" y="1611158"/>
            <a:ext cx="1492985" cy="471872"/>
          </a:xfrm>
          <a:custGeom>
            <a:avLst/>
            <a:gdLst>
              <a:gd name="connsiteX0" fmla="*/ 0 w 1492985"/>
              <a:gd name="connsiteY0" fmla="*/ 0 h 471872"/>
              <a:gd name="connsiteX1" fmla="*/ 1492985 w 1492985"/>
              <a:gd name="connsiteY1" fmla="*/ 0 h 471872"/>
              <a:gd name="connsiteX2" fmla="*/ 1492985 w 1492985"/>
              <a:gd name="connsiteY2" fmla="*/ 471872 h 471872"/>
              <a:gd name="connsiteX3" fmla="*/ 0 w 1492985"/>
              <a:gd name="connsiteY3" fmla="*/ 471872 h 471872"/>
              <a:gd name="connsiteX4" fmla="*/ 0 w 1492985"/>
              <a:gd name="connsiteY4" fmla="*/ 0 h 471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2985" h="471872">
                <a:moveTo>
                  <a:pt x="0" y="0"/>
                </a:moveTo>
                <a:lnTo>
                  <a:pt x="1492985" y="0"/>
                </a:lnTo>
                <a:lnTo>
                  <a:pt x="1492985" y="471872"/>
                </a:lnTo>
                <a:lnTo>
                  <a:pt x="0" y="47187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>
              <a:hueOff val="-3676672"/>
              <a:satOff val="-5114"/>
              <a:lumOff val="-1961"/>
              <a:alphaOff val="0"/>
            </a:schemeClr>
          </a:lnRef>
          <a:fillRef idx="3">
            <a:schemeClr val="accent5">
              <a:hueOff val="-3676672"/>
              <a:satOff val="-5114"/>
              <a:lumOff val="-1961"/>
              <a:alphaOff val="0"/>
            </a:schemeClr>
          </a:fillRef>
          <a:effectRef idx="2">
            <a:schemeClr val="accent5">
              <a:hueOff val="-3676672"/>
              <a:satOff val="-5114"/>
              <a:lumOff val="-196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2456" tIns="52832" rIns="92456" bIns="52832" numCol="1" spcCol="1270" anchor="ctr" anchorCtr="0">
            <a:noAutofit/>
          </a:bodyPr>
          <a:lstStyle/>
          <a:p>
            <a:pPr marL="171450" marR="0" lvl="1" indent="-171450" algn="ctr" defTabSz="7556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Beviljade bidrag !</a:t>
            </a:r>
          </a:p>
        </p:txBody>
      </p:sp>
      <p:sp>
        <p:nvSpPr>
          <p:cNvPr id="29" name="Frihandsfigur 28"/>
          <p:cNvSpPr/>
          <p:nvPr/>
        </p:nvSpPr>
        <p:spPr>
          <a:xfrm>
            <a:off x="3492169" y="2102903"/>
            <a:ext cx="1492985" cy="471873"/>
          </a:xfrm>
          <a:custGeom>
            <a:avLst/>
            <a:gdLst>
              <a:gd name="connsiteX0" fmla="*/ 0 w 1492985"/>
              <a:gd name="connsiteY0" fmla="*/ 0 h 932270"/>
              <a:gd name="connsiteX1" fmla="*/ 1492985 w 1492985"/>
              <a:gd name="connsiteY1" fmla="*/ 0 h 932270"/>
              <a:gd name="connsiteX2" fmla="*/ 1492985 w 1492985"/>
              <a:gd name="connsiteY2" fmla="*/ 932270 h 932270"/>
              <a:gd name="connsiteX3" fmla="*/ 0 w 1492985"/>
              <a:gd name="connsiteY3" fmla="*/ 932270 h 932270"/>
              <a:gd name="connsiteX4" fmla="*/ 0 w 1492985"/>
              <a:gd name="connsiteY4" fmla="*/ 0 h 932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2985" h="932270">
                <a:moveTo>
                  <a:pt x="0" y="0"/>
                </a:moveTo>
                <a:lnTo>
                  <a:pt x="1492985" y="0"/>
                </a:lnTo>
                <a:lnTo>
                  <a:pt x="1492985" y="932270"/>
                </a:lnTo>
                <a:lnTo>
                  <a:pt x="0" y="93227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>
              <a:tint val="40000"/>
              <a:alpha val="90000"/>
              <a:hueOff val="-3695876"/>
              <a:satOff val="-6408"/>
              <a:lumOff val="-644"/>
              <a:alphaOff val="0"/>
            </a:schemeClr>
          </a:lnRef>
          <a:fillRef idx="1">
            <a:schemeClr val="accent5">
              <a:tint val="40000"/>
              <a:alpha val="90000"/>
              <a:hueOff val="-3695876"/>
              <a:satOff val="-6408"/>
              <a:lumOff val="-644"/>
              <a:alphaOff val="0"/>
            </a:schemeClr>
          </a:fillRef>
          <a:effectRef idx="0">
            <a:schemeClr val="accent5">
              <a:tint val="40000"/>
              <a:alpha val="90000"/>
              <a:hueOff val="-3695876"/>
              <a:satOff val="-6408"/>
              <a:lumOff val="-644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342" tIns="69342" rIns="92456" bIns="104013" numCol="1" spcCol="1270" anchor="t" anchorCtr="0">
            <a:noAutofit/>
          </a:bodyPr>
          <a:lstStyle/>
          <a:p>
            <a:pPr marL="171450" marR="0" lvl="1" indent="-171450" algn="l" defTabSz="7556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•"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 maj</a:t>
            </a:r>
          </a:p>
        </p:txBody>
      </p:sp>
      <p:grpSp>
        <p:nvGrpSpPr>
          <p:cNvPr id="42" name="Grupp 41"/>
          <p:cNvGrpSpPr/>
          <p:nvPr/>
        </p:nvGrpSpPr>
        <p:grpSpPr>
          <a:xfrm>
            <a:off x="257587" y="1610124"/>
            <a:ext cx="1492985" cy="1667185"/>
            <a:chOff x="3863836" y="2206296"/>
            <a:chExt cx="1492985" cy="1685248"/>
          </a:xfrm>
        </p:grpSpPr>
        <p:sp>
          <p:nvSpPr>
            <p:cNvPr id="30" name="Frihandsfigur 29"/>
            <p:cNvSpPr/>
            <p:nvPr/>
          </p:nvSpPr>
          <p:spPr>
            <a:xfrm>
              <a:off x="3863836" y="2206296"/>
              <a:ext cx="1492985" cy="727883"/>
            </a:xfrm>
            <a:custGeom>
              <a:avLst/>
              <a:gdLst>
                <a:gd name="connsiteX0" fmla="*/ 0 w 1492985"/>
                <a:gd name="connsiteY0" fmla="*/ 0 h 471872"/>
                <a:gd name="connsiteX1" fmla="*/ 1492985 w 1492985"/>
                <a:gd name="connsiteY1" fmla="*/ 0 h 471872"/>
                <a:gd name="connsiteX2" fmla="*/ 1492985 w 1492985"/>
                <a:gd name="connsiteY2" fmla="*/ 471872 h 471872"/>
                <a:gd name="connsiteX3" fmla="*/ 0 w 1492985"/>
                <a:gd name="connsiteY3" fmla="*/ 471872 h 471872"/>
                <a:gd name="connsiteX4" fmla="*/ 0 w 1492985"/>
                <a:gd name="connsiteY4" fmla="*/ 0 h 471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985" h="471872">
                  <a:moveTo>
                    <a:pt x="0" y="0"/>
                  </a:moveTo>
                  <a:lnTo>
                    <a:pt x="1492985" y="0"/>
                  </a:lnTo>
                  <a:lnTo>
                    <a:pt x="1492985" y="471872"/>
                  </a:lnTo>
                  <a:lnTo>
                    <a:pt x="0" y="47187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5">
                <a:hueOff val="-4902230"/>
                <a:satOff val="-6819"/>
                <a:lumOff val="-2615"/>
                <a:alphaOff val="0"/>
              </a:schemeClr>
            </a:lnRef>
            <a:fillRef idx="3">
              <a:schemeClr val="accent5">
                <a:hueOff val="-4902230"/>
                <a:satOff val="-6819"/>
                <a:lumOff val="-2615"/>
                <a:alphaOff val="0"/>
              </a:schemeClr>
            </a:fillRef>
            <a:effectRef idx="2">
              <a:schemeClr val="accent5">
                <a:hueOff val="-4902230"/>
                <a:satOff val="-6819"/>
                <a:lumOff val="-261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2456" tIns="52832" rIns="92456" bIns="52832" numCol="1" spcCol="1270" anchor="ctr" anchorCtr="0">
              <a:noAutofit/>
            </a:bodyPr>
            <a:lstStyle/>
            <a:p>
              <a:pPr marL="0" marR="0" lvl="0" indent="0" algn="ctr" defTabSz="577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Intressegrupp bildas</a:t>
              </a:r>
            </a:p>
          </p:txBody>
        </p:sp>
        <p:sp>
          <p:nvSpPr>
            <p:cNvPr id="31" name="Frihandsfigur 30"/>
            <p:cNvSpPr/>
            <p:nvPr/>
          </p:nvSpPr>
          <p:spPr>
            <a:xfrm>
              <a:off x="3863836" y="2934180"/>
              <a:ext cx="1492985" cy="957364"/>
            </a:xfrm>
            <a:custGeom>
              <a:avLst/>
              <a:gdLst>
                <a:gd name="connsiteX0" fmla="*/ 0 w 1492985"/>
                <a:gd name="connsiteY0" fmla="*/ 0 h 932270"/>
                <a:gd name="connsiteX1" fmla="*/ 1492985 w 1492985"/>
                <a:gd name="connsiteY1" fmla="*/ 0 h 932270"/>
                <a:gd name="connsiteX2" fmla="*/ 1492985 w 1492985"/>
                <a:gd name="connsiteY2" fmla="*/ 932270 h 932270"/>
                <a:gd name="connsiteX3" fmla="*/ 0 w 1492985"/>
                <a:gd name="connsiteY3" fmla="*/ 932270 h 932270"/>
                <a:gd name="connsiteX4" fmla="*/ 0 w 1492985"/>
                <a:gd name="connsiteY4" fmla="*/ 0 h 932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985" h="932270">
                  <a:moveTo>
                    <a:pt x="0" y="0"/>
                  </a:moveTo>
                  <a:lnTo>
                    <a:pt x="1492985" y="0"/>
                  </a:lnTo>
                  <a:lnTo>
                    <a:pt x="1492985" y="932270"/>
                  </a:lnTo>
                  <a:lnTo>
                    <a:pt x="0" y="93227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5">
                <a:tint val="40000"/>
                <a:alpha val="90000"/>
                <a:hueOff val="-4927835"/>
                <a:satOff val="-8544"/>
                <a:lumOff val="-859"/>
                <a:alphaOff val="0"/>
              </a:schemeClr>
            </a:lnRef>
            <a:fillRef idx="1">
              <a:schemeClr val="accent5">
                <a:tint val="40000"/>
                <a:alpha val="90000"/>
                <a:hueOff val="-4927835"/>
                <a:satOff val="-8544"/>
                <a:lumOff val="-859"/>
                <a:alphaOff val="0"/>
              </a:schemeClr>
            </a:fillRef>
            <a:effectRef idx="0">
              <a:schemeClr val="accent5">
                <a:tint val="40000"/>
                <a:alpha val="90000"/>
                <a:hueOff val="-4927835"/>
                <a:satOff val="-8544"/>
                <a:lumOff val="-859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9342" tIns="69342" rIns="92456" bIns="104013" numCol="1" spcCol="1270" anchor="t" anchorCtr="0">
              <a:noAutofit/>
            </a:bodyPr>
            <a:lstStyle/>
            <a:p>
              <a:pPr marL="114300" marR="0" lvl="1" indent="-114300" algn="l" defTabSz="577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kumimoji="0" lang="sv-S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Sommar/höst 2013</a:t>
              </a:r>
            </a:p>
          </p:txBody>
        </p:sp>
      </p:grpSp>
      <p:sp>
        <p:nvSpPr>
          <p:cNvPr id="15" name="Höger 14"/>
          <p:cNvSpPr/>
          <p:nvPr/>
        </p:nvSpPr>
        <p:spPr>
          <a:xfrm>
            <a:off x="251474" y="800793"/>
            <a:ext cx="11940526" cy="830965"/>
          </a:xfrm>
          <a:prstGeom prst="rightArrow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Frihandsfigur 15"/>
          <p:cNvSpPr/>
          <p:nvPr/>
        </p:nvSpPr>
        <p:spPr>
          <a:xfrm>
            <a:off x="10946789" y="988683"/>
            <a:ext cx="633822" cy="415483"/>
          </a:xfrm>
          <a:custGeom>
            <a:avLst/>
            <a:gdLst>
              <a:gd name="connsiteX0" fmla="*/ 0 w 3048894"/>
              <a:gd name="connsiteY0" fmla="*/ 0 h 792000"/>
              <a:gd name="connsiteX1" fmla="*/ 3048894 w 3048894"/>
              <a:gd name="connsiteY1" fmla="*/ 0 h 792000"/>
              <a:gd name="connsiteX2" fmla="*/ 3048894 w 3048894"/>
              <a:gd name="connsiteY2" fmla="*/ 792000 h 792000"/>
              <a:gd name="connsiteX3" fmla="*/ 0 w 3048894"/>
              <a:gd name="connsiteY3" fmla="*/ 792000 h 792000"/>
              <a:gd name="connsiteX4" fmla="*/ 0 w 3048894"/>
              <a:gd name="connsiteY4" fmla="*/ 0 h 7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894" h="792000">
                <a:moveTo>
                  <a:pt x="0" y="0"/>
                </a:moveTo>
                <a:lnTo>
                  <a:pt x="3048894" y="0"/>
                </a:lnTo>
                <a:lnTo>
                  <a:pt x="3048894" y="792000"/>
                </a:lnTo>
                <a:lnTo>
                  <a:pt x="0" y="792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142240" rIns="0" bIns="142240" numCol="1" spcCol="1270" anchor="ctr" anchorCtr="0">
            <a:noAutofit/>
          </a:bodyPr>
          <a:lstStyle/>
          <a:p>
            <a:pPr marL="0" marR="0" lvl="0" indent="0" algn="ctr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41" name="Grupp 40"/>
          <p:cNvGrpSpPr/>
          <p:nvPr/>
        </p:nvGrpSpPr>
        <p:grpSpPr>
          <a:xfrm>
            <a:off x="7135024" y="1644423"/>
            <a:ext cx="1493703" cy="1965733"/>
            <a:chOff x="1146797" y="4436987"/>
            <a:chExt cx="1493703" cy="1872241"/>
          </a:xfrm>
        </p:grpSpPr>
        <p:sp>
          <p:nvSpPr>
            <p:cNvPr id="39" name="Frihandsfigur 38"/>
            <p:cNvSpPr/>
            <p:nvPr/>
          </p:nvSpPr>
          <p:spPr>
            <a:xfrm>
              <a:off x="1147515" y="4436987"/>
              <a:ext cx="1492985" cy="459504"/>
            </a:xfrm>
            <a:custGeom>
              <a:avLst/>
              <a:gdLst>
                <a:gd name="connsiteX0" fmla="*/ 0 w 1492985"/>
                <a:gd name="connsiteY0" fmla="*/ 0 h 471872"/>
                <a:gd name="connsiteX1" fmla="*/ 1492985 w 1492985"/>
                <a:gd name="connsiteY1" fmla="*/ 0 h 471872"/>
                <a:gd name="connsiteX2" fmla="*/ 1492985 w 1492985"/>
                <a:gd name="connsiteY2" fmla="*/ 471872 h 471872"/>
                <a:gd name="connsiteX3" fmla="*/ 0 w 1492985"/>
                <a:gd name="connsiteY3" fmla="*/ 471872 h 471872"/>
                <a:gd name="connsiteX4" fmla="*/ 0 w 1492985"/>
                <a:gd name="connsiteY4" fmla="*/ 0 h 471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985" h="471872">
                  <a:moveTo>
                    <a:pt x="0" y="0"/>
                  </a:moveTo>
                  <a:lnTo>
                    <a:pt x="1492985" y="0"/>
                  </a:lnTo>
                  <a:lnTo>
                    <a:pt x="1492985" y="471872"/>
                  </a:lnTo>
                  <a:lnTo>
                    <a:pt x="0" y="47187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92456" tIns="52832" rIns="92456" bIns="52832" numCol="1" spcCol="1270" anchor="ctr" anchorCtr="0">
              <a:noAutofit/>
            </a:bodyPr>
            <a:lstStyle/>
            <a:p>
              <a:pPr marL="0" marR="0" lvl="0" indent="0" algn="ctr" defTabSz="577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Entreprenad </a:t>
              </a:r>
            </a:p>
          </p:txBody>
        </p:sp>
        <p:sp>
          <p:nvSpPr>
            <p:cNvPr id="40" name="Frihandsfigur 39"/>
            <p:cNvSpPr/>
            <p:nvPr/>
          </p:nvSpPr>
          <p:spPr>
            <a:xfrm>
              <a:off x="1146797" y="4896492"/>
              <a:ext cx="1492985" cy="1412736"/>
            </a:xfrm>
            <a:custGeom>
              <a:avLst/>
              <a:gdLst>
                <a:gd name="connsiteX0" fmla="*/ 0 w 1492985"/>
                <a:gd name="connsiteY0" fmla="*/ 0 h 932270"/>
                <a:gd name="connsiteX1" fmla="*/ 1492985 w 1492985"/>
                <a:gd name="connsiteY1" fmla="*/ 0 h 932270"/>
                <a:gd name="connsiteX2" fmla="*/ 1492985 w 1492985"/>
                <a:gd name="connsiteY2" fmla="*/ 932270 h 932270"/>
                <a:gd name="connsiteX3" fmla="*/ 0 w 1492985"/>
                <a:gd name="connsiteY3" fmla="*/ 932270 h 932270"/>
                <a:gd name="connsiteX4" fmla="*/ 0 w 1492985"/>
                <a:gd name="connsiteY4" fmla="*/ 0 h 932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985" h="932270">
                  <a:moveTo>
                    <a:pt x="0" y="0"/>
                  </a:moveTo>
                  <a:lnTo>
                    <a:pt x="1492985" y="0"/>
                  </a:lnTo>
                  <a:lnTo>
                    <a:pt x="1492985" y="932270"/>
                  </a:lnTo>
                  <a:lnTo>
                    <a:pt x="0" y="93227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20000"/>
                    <a:lumOff val="80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</a:gra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69342" tIns="69342" rIns="92456" bIns="104013" numCol="1" spcCol="1270" anchor="t" anchorCtr="0">
              <a:noAutofit/>
            </a:bodyPr>
            <a:lstStyle/>
            <a:p>
              <a:pPr marL="114300" marR="0" lvl="1" indent="-114300" algn="l" defTabSz="577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kumimoji="0" lang="sv-SE" sz="14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Eltel</a:t>
              </a:r>
              <a:r>
                <a:rPr kumimoji="0" lang="sv-S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/NCC/Skogsbergs + 5 till</a:t>
              </a:r>
            </a:p>
            <a:p>
              <a:pPr marL="114300" marR="0" lvl="1" indent="-114300" algn="l" defTabSz="577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endPara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114300" marR="0" lvl="1" indent="-114300" algn="l" defTabSz="577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kumimoji="0" lang="sv-S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Sökte mer bidrag</a:t>
              </a:r>
            </a:p>
            <a:p>
              <a:pPr marL="114300" marR="0" lvl="1" indent="-114300" algn="l" defTabSz="577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kumimoji="0" lang="sv-S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Upphandling KO</a:t>
              </a:r>
            </a:p>
          </p:txBody>
        </p:sp>
      </p:grpSp>
      <p:sp>
        <p:nvSpPr>
          <p:cNvPr id="18" name="Frihandsfigur 17"/>
          <p:cNvSpPr/>
          <p:nvPr/>
        </p:nvSpPr>
        <p:spPr>
          <a:xfrm>
            <a:off x="280823" y="937090"/>
            <a:ext cx="11492439" cy="619193"/>
          </a:xfrm>
          <a:custGeom>
            <a:avLst/>
            <a:gdLst>
              <a:gd name="connsiteX0" fmla="*/ 0 w 3048894"/>
              <a:gd name="connsiteY0" fmla="*/ 0 h 792000"/>
              <a:gd name="connsiteX1" fmla="*/ 3048894 w 3048894"/>
              <a:gd name="connsiteY1" fmla="*/ 0 h 792000"/>
              <a:gd name="connsiteX2" fmla="*/ 3048894 w 3048894"/>
              <a:gd name="connsiteY2" fmla="*/ 792000 h 792000"/>
              <a:gd name="connsiteX3" fmla="*/ 0 w 3048894"/>
              <a:gd name="connsiteY3" fmla="*/ 792000 h 792000"/>
              <a:gd name="connsiteX4" fmla="*/ 0 w 3048894"/>
              <a:gd name="connsiteY4" fmla="*/ 0 h 7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894" h="792000">
                <a:moveTo>
                  <a:pt x="0" y="0"/>
                </a:moveTo>
                <a:lnTo>
                  <a:pt x="3048894" y="0"/>
                </a:lnTo>
                <a:lnTo>
                  <a:pt x="3048894" y="792000"/>
                </a:lnTo>
                <a:lnTo>
                  <a:pt x="0" y="792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142240" rIns="0" bIns="142240" numCol="1" spcCol="1270" anchor="ctr" anchorCtr="0">
            <a:noAutofit/>
          </a:bodyPr>
          <a:lstStyle/>
          <a:p>
            <a:pPr marL="0" marR="0" lvl="0" indent="0" algn="l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2013			2014-2015		2016	                   2016-2019		     2019-2021		2022-2023	     2030-2031</a:t>
            </a:r>
          </a:p>
        </p:txBody>
      </p:sp>
      <p:sp>
        <p:nvSpPr>
          <p:cNvPr id="50" name="Frihandsfigur 49"/>
          <p:cNvSpPr/>
          <p:nvPr/>
        </p:nvSpPr>
        <p:spPr>
          <a:xfrm>
            <a:off x="5088820" y="1637727"/>
            <a:ext cx="1955714" cy="459207"/>
          </a:xfrm>
          <a:custGeom>
            <a:avLst/>
            <a:gdLst>
              <a:gd name="connsiteX0" fmla="*/ 0 w 1492985"/>
              <a:gd name="connsiteY0" fmla="*/ 0 h 471872"/>
              <a:gd name="connsiteX1" fmla="*/ 1492985 w 1492985"/>
              <a:gd name="connsiteY1" fmla="*/ 0 h 471872"/>
              <a:gd name="connsiteX2" fmla="*/ 1492985 w 1492985"/>
              <a:gd name="connsiteY2" fmla="*/ 471872 h 471872"/>
              <a:gd name="connsiteX3" fmla="*/ 0 w 1492985"/>
              <a:gd name="connsiteY3" fmla="*/ 471872 h 471872"/>
              <a:gd name="connsiteX4" fmla="*/ 0 w 1492985"/>
              <a:gd name="connsiteY4" fmla="*/ 0 h 471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2985" h="471872">
                <a:moveTo>
                  <a:pt x="0" y="0"/>
                </a:moveTo>
                <a:lnTo>
                  <a:pt x="1492985" y="0"/>
                </a:lnTo>
                <a:lnTo>
                  <a:pt x="1492985" y="471872"/>
                </a:lnTo>
                <a:lnTo>
                  <a:pt x="0" y="471872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77000">
                <a:schemeClr val="accent5">
                  <a:hueOff val="-6127787"/>
                  <a:satOff val="-8523"/>
                  <a:lumOff val="-3268"/>
                  <a:alphaOff val="0"/>
                  <a:satMod val="110000"/>
                  <a:lumMod val="100000"/>
                  <a:shade val="100000"/>
                </a:schemeClr>
              </a:gs>
              <a:gs pos="100000">
                <a:schemeClr val="accent5">
                  <a:hueOff val="-6127787"/>
                  <a:satOff val="-8523"/>
                  <a:lumOff val="-3268"/>
                  <a:alphaOff val="0"/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1">
            <a:schemeClr val="accent5">
              <a:hueOff val="-6127787"/>
              <a:satOff val="-8523"/>
              <a:lumOff val="-3268"/>
              <a:alphaOff val="0"/>
            </a:schemeClr>
          </a:lnRef>
          <a:fillRef idx="3">
            <a:schemeClr val="accent5">
              <a:hueOff val="-6127787"/>
              <a:satOff val="-8523"/>
              <a:lumOff val="-3268"/>
              <a:alphaOff val="0"/>
            </a:schemeClr>
          </a:fillRef>
          <a:effectRef idx="2">
            <a:schemeClr val="accent5">
              <a:hueOff val="-6127787"/>
              <a:satOff val="-8523"/>
              <a:lumOff val="-326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2456" tIns="52832" rIns="92456" bIns="52832" numCol="1" spcCol="1270" anchor="ctr" anchorCtr="0">
            <a:noAutofit/>
          </a:bodyPr>
          <a:lstStyle/>
          <a:p>
            <a:pPr marL="0" marR="0" lvl="0" indent="0" algn="ctr" defTabSz="5778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Få godkänt från alla myndigheter/markägare</a:t>
            </a:r>
          </a:p>
        </p:txBody>
      </p:sp>
      <p:sp>
        <p:nvSpPr>
          <p:cNvPr id="51" name="Rektangel 50"/>
          <p:cNvSpPr/>
          <p:nvPr/>
        </p:nvSpPr>
        <p:spPr>
          <a:xfrm>
            <a:off x="5088820" y="2111193"/>
            <a:ext cx="1955714" cy="1698853"/>
          </a:xfrm>
          <a:prstGeom prst="rect">
            <a:avLst/>
          </a:prstGeom>
        </p:spPr>
        <p:style>
          <a:lnRef idx="1">
            <a:schemeClr val="accent5">
              <a:tint val="40000"/>
              <a:alpha val="90000"/>
              <a:hueOff val="-6159793"/>
              <a:satOff val="-10680"/>
              <a:lumOff val="-1074"/>
              <a:alphaOff val="0"/>
            </a:schemeClr>
          </a:lnRef>
          <a:fillRef idx="1">
            <a:schemeClr val="accent5">
              <a:tint val="40000"/>
              <a:alpha val="90000"/>
              <a:hueOff val="-6159793"/>
              <a:satOff val="-10680"/>
              <a:lumOff val="-1074"/>
              <a:alphaOff val="0"/>
            </a:schemeClr>
          </a:fillRef>
          <a:effectRef idx="0">
            <a:schemeClr val="accent5">
              <a:tint val="40000"/>
              <a:alpha val="90000"/>
              <a:hueOff val="-6159793"/>
              <a:satOff val="-10680"/>
              <a:lumOff val="-1074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marL="171450" marR="0" lvl="1" indent="-171450" algn="l" defTabSz="7556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•"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Projektering ihop med markägare</a:t>
            </a:r>
          </a:p>
          <a:p>
            <a:pPr marL="171450" marR="0" lvl="1" indent="-171450" algn="l" defTabSz="7556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•"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Söka tillstånd</a:t>
            </a:r>
          </a:p>
          <a:p>
            <a:pPr marL="171450" marR="0" lvl="1" indent="-171450" algn="l" defTabSz="7556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•"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Upphandling entreprenad</a:t>
            </a:r>
          </a:p>
          <a:p>
            <a:pPr marL="171450" marR="0" lvl="1" indent="-171450" algn="l" defTabSz="7556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•"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Lantmäteriförrättning</a:t>
            </a:r>
          </a:p>
          <a:p>
            <a:pPr marL="171450" marR="0" lvl="1" indent="-171450" algn="l" defTabSz="7556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•"/>
              <a:tabLst/>
              <a:defRPr/>
            </a:pP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52" name="Grupp 51"/>
          <p:cNvGrpSpPr/>
          <p:nvPr/>
        </p:nvGrpSpPr>
        <p:grpSpPr>
          <a:xfrm>
            <a:off x="8717781" y="1631758"/>
            <a:ext cx="1493703" cy="1532721"/>
            <a:chOff x="1146797" y="4436987"/>
            <a:chExt cx="1493703" cy="1496764"/>
          </a:xfrm>
        </p:grpSpPr>
        <p:sp>
          <p:nvSpPr>
            <p:cNvPr id="53" name="Frihandsfigur 52"/>
            <p:cNvSpPr/>
            <p:nvPr/>
          </p:nvSpPr>
          <p:spPr>
            <a:xfrm>
              <a:off x="1147515" y="4436987"/>
              <a:ext cx="1492985" cy="471872"/>
            </a:xfrm>
            <a:custGeom>
              <a:avLst/>
              <a:gdLst>
                <a:gd name="connsiteX0" fmla="*/ 0 w 1492985"/>
                <a:gd name="connsiteY0" fmla="*/ 0 h 471872"/>
                <a:gd name="connsiteX1" fmla="*/ 1492985 w 1492985"/>
                <a:gd name="connsiteY1" fmla="*/ 0 h 471872"/>
                <a:gd name="connsiteX2" fmla="*/ 1492985 w 1492985"/>
                <a:gd name="connsiteY2" fmla="*/ 471872 h 471872"/>
                <a:gd name="connsiteX3" fmla="*/ 0 w 1492985"/>
                <a:gd name="connsiteY3" fmla="*/ 471872 h 471872"/>
                <a:gd name="connsiteX4" fmla="*/ 0 w 1492985"/>
                <a:gd name="connsiteY4" fmla="*/ 0 h 471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985" h="471872">
                  <a:moveTo>
                    <a:pt x="0" y="0"/>
                  </a:moveTo>
                  <a:lnTo>
                    <a:pt x="1492985" y="0"/>
                  </a:lnTo>
                  <a:lnTo>
                    <a:pt x="1492985" y="471872"/>
                  </a:lnTo>
                  <a:lnTo>
                    <a:pt x="0" y="47187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92456" tIns="52832" rIns="92456" bIns="52832" numCol="1" spcCol="1270" anchor="ctr" anchorCtr="0">
              <a:noAutofit/>
            </a:bodyPr>
            <a:lstStyle/>
            <a:p>
              <a:pPr marL="0" marR="0" lvl="0" indent="0" algn="ctr" defTabSz="577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Slutrapportering</a:t>
              </a:r>
            </a:p>
          </p:txBody>
        </p:sp>
        <p:sp>
          <p:nvSpPr>
            <p:cNvPr id="54" name="Frihandsfigur 53"/>
            <p:cNvSpPr/>
            <p:nvPr/>
          </p:nvSpPr>
          <p:spPr>
            <a:xfrm>
              <a:off x="1146797" y="4914884"/>
              <a:ext cx="1492985" cy="1018867"/>
            </a:xfrm>
            <a:custGeom>
              <a:avLst/>
              <a:gdLst>
                <a:gd name="connsiteX0" fmla="*/ 0 w 1492985"/>
                <a:gd name="connsiteY0" fmla="*/ 0 h 932270"/>
                <a:gd name="connsiteX1" fmla="*/ 1492985 w 1492985"/>
                <a:gd name="connsiteY1" fmla="*/ 0 h 932270"/>
                <a:gd name="connsiteX2" fmla="*/ 1492985 w 1492985"/>
                <a:gd name="connsiteY2" fmla="*/ 932270 h 932270"/>
                <a:gd name="connsiteX3" fmla="*/ 0 w 1492985"/>
                <a:gd name="connsiteY3" fmla="*/ 932270 h 932270"/>
                <a:gd name="connsiteX4" fmla="*/ 0 w 1492985"/>
                <a:gd name="connsiteY4" fmla="*/ 0 h 932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2985" h="932270">
                  <a:moveTo>
                    <a:pt x="0" y="0"/>
                  </a:moveTo>
                  <a:lnTo>
                    <a:pt x="1492985" y="0"/>
                  </a:lnTo>
                  <a:lnTo>
                    <a:pt x="1492985" y="932270"/>
                  </a:lnTo>
                  <a:lnTo>
                    <a:pt x="0" y="93227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20000"/>
                    <a:lumOff val="80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</a:gra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69342" tIns="69342" rIns="92456" bIns="104013" numCol="1" spcCol="1270" anchor="t" anchorCtr="0">
              <a:noAutofit/>
            </a:bodyPr>
            <a:lstStyle/>
            <a:p>
              <a:pPr marL="114300" marR="0" lvl="1" indent="-114300" algn="l" defTabSz="577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kumimoji="0" lang="sv-S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Länsstyrelsen</a:t>
              </a:r>
            </a:p>
            <a:p>
              <a:pPr marL="114300" marR="0" lvl="1" indent="-114300" algn="l" defTabSz="577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kumimoji="0" lang="sv-SE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Lösa in lån</a:t>
              </a:r>
            </a:p>
          </p:txBody>
        </p:sp>
      </p:grpSp>
      <p:sp>
        <p:nvSpPr>
          <p:cNvPr id="6" name="textruta 5"/>
          <p:cNvSpPr txBox="1"/>
          <p:nvPr/>
        </p:nvSpPr>
        <p:spPr>
          <a:xfrm>
            <a:off x="6384032" y="4380636"/>
            <a:ext cx="3384470" cy="1585049"/>
          </a:xfrm>
          <a:prstGeom prst="rect">
            <a:avLst/>
          </a:prstGeom>
        </p:spPr>
        <p:style>
          <a:lnRef idx="1">
            <a:schemeClr val="accent3"/>
          </a:lnRef>
          <a:fillRef idx="1003">
            <a:schemeClr val="lt2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charset="0"/>
                <a:ea typeface="Century Gothic" charset="0"/>
                <a:cs typeface="Century Gothic" charset="0"/>
              </a:rPr>
              <a:t>Svåra punkter: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Överenskommelser kring dragning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Handläggningstid av myndigheter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Mer medlemmar, budget gick inte ihop</a:t>
            </a:r>
          </a:p>
        </p:txBody>
      </p:sp>
      <p:sp>
        <p:nvSpPr>
          <p:cNvPr id="26" name="Frihandsfigur 52">
            <a:extLst>
              <a:ext uri="{FF2B5EF4-FFF2-40B4-BE49-F238E27FC236}">
                <a16:creationId xmlns:a16="http://schemas.microsoft.com/office/drawing/2014/main" id="{F8D17EED-9887-4CAB-AEB9-0ED10CA8A489}"/>
              </a:ext>
            </a:extLst>
          </p:cNvPr>
          <p:cNvSpPr/>
          <p:nvPr/>
        </p:nvSpPr>
        <p:spPr>
          <a:xfrm>
            <a:off x="10270690" y="1632947"/>
            <a:ext cx="1492985" cy="483208"/>
          </a:xfrm>
          <a:custGeom>
            <a:avLst/>
            <a:gdLst>
              <a:gd name="connsiteX0" fmla="*/ 0 w 1492985"/>
              <a:gd name="connsiteY0" fmla="*/ 0 h 471872"/>
              <a:gd name="connsiteX1" fmla="*/ 1492985 w 1492985"/>
              <a:gd name="connsiteY1" fmla="*/ 0 h 471872"/>
              <a:gd name="connsiteX2" fmla="*/ 1492985 w 1492985"/>
              <a:gd name="connsiteY2" fmla="*/ 471872 h 471872"/>
              <a:gd name="connsiteX3" fmla="*/ 0 w 1492985"/>
              <a:gd name="connsiteY3" fmla="*/ 471872 h 471872"/>
              <a:gd name="connsiteX4" fmla="*/ 0 w 1492985"/>
              <a:gd name="connsiteY4" fmla="*/ 0 h 471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2985" h="471872">
                <a:moveTo>
                  <a:pt x="0" y="0"/>
                </a:moveTo>
                <a:lnTo>
                  <a:pt x="1492985" y="0"/>
                </a:lnTo>
                <a:lnTo>
                  <a:pt x="1492985" y="471872"/>
                </a:lnTo>
                <a:lnTo>
                  <a:pt x="0" y="47187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spcFirstLastPara="0" vert="horz" wrap="square" lIns="92456" tIns="52832" rIns="92456" bIns="52832" numCol="1" spcCol="1270" anchor="ctr" anchorCtr="0">
            <a:noAutofit/>
          </a:bodyPr>
          <a:lstStyle/>
          <a:p>
            <a:pPr marL="0" marR="0" lvl="0" indent="0" algn="ctr" defTabSz="5778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Försäljning av nätet</a:t>
            </a:r>
          </a:p>
        </p:txBody>
      </p:sp>
      <p:sp>
        <p:nvSpPr>
          <p:cNvPr id="27" name="Frihandsfigur 53">
            <a:extLst>
              <a:ext uri="{FF2B5EF4-FFF2-40B4-BE49-F238E27FC236}">
                <a16:creationId xmlns:a16="http://schemas.microsoft.com/office/drawing/2014/main" id="{267BFF1B-952D-4B49-80D3-0F112CFB96F9}"/>
              </a:ext>
            </a:extLst>
          </p:cNvPr>
          <p:cNvSpPr/>
          <p:nvPr/>
        </p:nvSpPr>
        <p:spPr>
          <a:xfrm>
            <a:off x="10270689" y="2127104"/>
            <a:ext cx="1492985" cy="1043343"/>
          </a:xfrm>
          <a:custGeom>
            <a:avLst/>
            <a:gdLst>
              <a:gd name="connsiteX0" fmla="*/ 0 w 1492985"/>
              <a:gd name="connsiteY0" fmla="*/ 0 h 932270"/>
              <a:gd name="connsiteX1" fmla="*/ 1492985 w 1492985"/>
              <a:gd name="connsiteY1" fmla="*/ 0 h 932270"/>
              <a:gd name="connsiteX2" fmla="*/ 1492985 w 1492985"/>
              <a:gd name="connsiteY2" fmla="*/ 932270 h 932270"/>
              <a:gd name="connsiteX3" fmla="*/ 0 w 1492985"/>
              <a:gd name="connsiteY3" fmla="*/ 932270 h 932270"/>
              <a:gd name="connsiteX4" fmla="*/ 0 w 1492985"/>
              <a:gd name="connsiteY4" fmla="*/ 0 h 932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2985" h="932270">
                <a:moveTo>
                  <a:pt x="0" y="0"/>
                </a:moveTo>
                <a:lnTo>
                  <a:pt x="1492985" y="0"/>
                </a:lnTo>
                <a:lnTo>
                  <a:pt x="1492985" y="932270"/>
                </a:lnTo>
                <a:lnTo>
                  <a:pt x="0" y="93227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chemeClr val="accent2">
                  <a:lumMod val="105000"/>
                  <a:satMod val="103000"/>
                  <a:tint val="73000"/>
                </a:schemeClr>
              </a:gs>
              <a:gs pos="100000">
                <a:schemeClr val="accent2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0" vert="horz" wrap="square" lIns="69342" tIns="69342" rIns="92456" bIns="104013" numCol="1" spcCol="1270" anchor="t" anchorCtr="0">
            <a:noAutofit/>
          </a:bodyPr>
          <a:lstStyle/>
          <a:p>
            <a:pPr marL="114300" marR="0" lvl="1" indent="-114300" algn="l" defTabSz="5778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•"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Avveckla föreningen</a:t>
            </a:r>
          </a:p>
        </p:txBody>
      </p:sp>
    </p:spTree>
    <p:extLst>
      <p:ext uri="{BB962C8B-B14F-4D97-AF65-F5344CB8AC3E}">
        <p14:creationId xmlns:p14="http://schemas.microsoft.com/office/powerpoint/2010/main" val="1779605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8" grpId="0" animBg="1"/>
      <p:bldP spid="29" grpId="0" animBg="1"/>
      <p:bldP spid="15" grpId="0" animBg="1"/>
      <p:bldP spid="18" grpId="0"/>
      <p:bldP spid="50" grpId="0" animBg="1"/>
      <p:bldP spid="51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7408" y="341784"/>
            <a:ext cx="7467600" cy="494928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sv-SE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Korta fakta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9416" y="1268760"/>
            <a:ext cx="10153128" cy="5112568"/>
          </a:xfrm>
        </p:spPr>
        <p:txBody>
          <a:bodyPr vert="horz">
            <a:normAutofit lnSpcReduction="10000"/>
          </a:bodyPr>
          <a:lstStyle/>
          <a:p>
            <a:pPr lvl="1">
              <a:buFont typeface="Wingdings" pitchFamily="2" charset="2"/>
              <a:buChar char="§"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Antal i styrelsen 7, minst en från varje by, lokalkännedom.</a:t>
            </a:r>
          </a:p>
          <a:p>
            <a:pPr lvl="1">
              <a:buFont typeface="Wingdings" pitchFamily="2" charset="2"/>
              <a:buChar char="§"/>
            </a:pP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Antal byar inblandade: 5: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Risinge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Kårestad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Södra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Åreda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Tveta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Vikensved</a:t>
            </a:r>
          </a:p>
          <a:p>
            <a:pPr lvl="1">
              <a:buFont typeface="Wingdings" pitchFamily="2" charset="2"/>
              <a:buChar char="§"/>
            </a:pP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Antal anslutningar: i dagsläget 257 (3 nybyggnationer på gång). Möjliggör även koppling för Wexnet till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Attsjö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ca 35 anslutningar, kanske fler.</a:t>
            </a:r>
          </a:p>
          <a:p>
            <a:pPr lvl="1">
              <a:buFont typeface="Wingdings" pitchFamily="2" charset="2"/>
              <a:buChar char="§"/>
            </a:pP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Grävsträcka: ca 6,5mil</a:t>
            </a:r>
          </a:p>
          <a:p>
            <a:pPr lvl="1">
              <a:buFont typeface="Wingdings" pitchFamily="2" charset="2"/>
              <a:buChar char="§"/>
            </a:pP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 av dom större i Kronobergs län?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Iaf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 byggskedet.</a:t>
            </a:r>
          </a:p>
          <a:p>
            <a:pPr lvl="1">
              <a:buFont typeface="Wingdings" pitchFamily="2" charset="2"/>
              <a:buChar char="§"/>
            </a:pP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anslutningsgrad: ca 95% i alla byar</a:t>
            </a:r>
          </a:p>
          <a:p>
            <a:pPr lvl="1">
              <a:buFont typeface="Wingdings" pitchFamily="2" charset="2"/>
              <a:buChar char="§"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T.ex. i etapp 3 (Södra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åreda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är det alla fastboende, förutom ett hus.</a:t>
            </a:r>
          </a:p>
          <a:p>
            <a:pPr lvl="1">
              <a:buFont typeface="Wingdings" pitchFamily="2" charset="2"/>
              <a:buChar char="§"/>
            </a:pP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Antal gånger i domstol: 2st.</a:t>
            </a:r>
          </a:p>
          <a:p>
            <a:pPr lvl="1">
              <a:buFont typeface="Wingdings" pitchFamily="2" charset="2"/>
              <a:buChar char="§"/>
            </a:pP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Handläggningstid länsstyrelsen: 13 månader.</a:t>
            </a:r>
          </a:p>
          <a:p>
            <a:pPr lvl="1">
              <a:buFont typeface="Wingdings" pitchFamily="2" charset="2"/>
              <a:buChar char="§"/>
            </a:pP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sv-SE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sv-SE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sv-SE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7419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7408" y="341784"/>
            <a:ext cx="7467600" cy="494928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sv-SE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Korta fakta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9416" y="1268760"/>
            <a:ext cx="10153128" cy="5112568"/>
          </a:xfrm>
        </p:spPr>
        <p:txBody>
          <a:bodyPr vert="horz">
            <a:normAutofit fontScale="92500" lnSpcReduction="10000"/>
          </a:bodyPr>
          <a:lstStyle/>
          <a:p>
            <a:pPr lvl="1">
              <a:buFont typeface="Wingdings" pitchFamily="2" charset="2"/>
              <a:buChar char="§"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Handläggningstid lantmäteriet: ca 2+1år?</a:t>
            </a:r>
          </a:p>
          <a:p>
            <a:pPr lvl="1">
              <a:buFont typeface="Wingdings" pitchFamily="2" charset="2"/>
              <a:buChar char="§"/>
            </a:pP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Handläggningstid trafikverket: uppåt 1år på någon</a:t>
            </a:r>
          </a:p>
          <a:p>
            <a:pPr lvl="1">
              <a:buFont typeface="Wingdings" pitchFamily="2" charset="2"/>
              <a:buChar char="§"/>
            </a:pP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Antal berörda personer att komma överens med: 300+, </a:t>
            </a:r>
          </a:p>
          <a:p>
            <a:pPr lvl="1">
              <a:buFont typeface="Wingdings" pitchFamily="2" charset="2"/>
              <a:buChar char="§"/>
            </a:pP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Samförläggning: Eon och Wexnet har samförlagt med oss, även lite tvärt om.</a:t>
            </a:r>
          </a:p>
          <a:p>
            <a:pPr lvl="1">
              <a:buFont typeface="Wingdings" pitchFamily="2" charset="2"/>
              <a:buChar char="§"/>
            </a:pP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Nerlagd ideell tid: uppskattningsvis 4000h, 1-8h om dagen.</a:t>
            </a:r>
          </a:p>
          <a:p>
            <a:pPr lvl="1">
              <a:buFont typeface="Wingdings" pitchFamily="2" charset="2"/>
              <a:buChar char="§"/>
            </a:pP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Tid från bildandet av intressegrupp till att första medlemmen var ansluten: 7år</a:t>
            </a:r>
          </a:p>
          <a:p>
            <a:pPr lvl="1">
              <a:buFont typeface="Wingdings" pitchFamily="2" charset="2"/>
              <a:buChar char="§"/>
            </a:pP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Entreprenadtid: ca 16 månader, 1 dec 2019 - 31 mar 2021, (några återställningar kvarstår) Tillkommande anslutningar sköts löpande.</a:t>
            </a:r>
          </a:p>
          <a:p>
            <a:pPr lvl="1">
              <a:buFont typeface="Wingdings" pitchFamily="2" charset="2"/>
              <a:buChar char="§"/>
            </a:pP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Tid vi behöver äga nätet efter byggnation är klar: 10år</a:t>
            </a:r>
          </a:p>
          <a:p>
            <a:pPr lvl="1">
              <a:buFont typeface="Wingdings" pitchFamily="2" charset="2"/>
              <a:buChar char="§"/>
            </a:pP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Budget för projektet: 16,7 miljoner</a:t>
            </a:r>
          </a:p>
          <a:p>
            <a:pPr lvl="1">
              <a:buFont typeface="Wingdings" pitchFamily="2" charset="2"/>
              <a:buChar char="§"/>
            </a:pP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sv-SE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sv-SE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sv-SE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4398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7408" y="341784"/>
            <a:ext cx="7467600" cy="494928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sv-SE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Mindre bra saker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9416" y="1268760"/>
            <a:ext cx="10153128" cy="5112568"/>
          </a:xfrm>
        </p:spPr>
        <p:txBody>
          <a:bodyPr vert="horz">
            <a:normAutofit/>
          </a:bodyPr>
          <a:lstStyle/>
          <a:p>
            <a:pPr lvl="1">
              <a:buFont typeface="Wingdings" pitchFamily="2" charset="2"/>
              <a:buChar char="§"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Skulle gjorts när Eon grävde ner. Hade blivit billigare.</a:t>
            </a:r>
          </a:p>
          <a:p>
            <a:pPr lvl="1">
              <a:buFont typeface="Wingdings" pitchFamily="2" charset="2"/>
              <a:buChar char="§"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Skulle bett Wexnet söka bidrag istället, sparat tid för styrelsen…</a:t>
            </a:r>
          </a:p>
          <a:p>
            <a:pPr lvl="1">
              <a:buFont typeface="Wingdings" pitchFamily="2" charset="2"/>
              <a:buChar char="§"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Skulle haft med jurister och marknadskommunikatör i styrelsen, resten av kompetenserna har vi hittat.</a:t>
            </a:r>
          </a:p>
          <a:p>
            <a:pPr lvl="1">
              <a:buFont typeface="Wingdings" pitchFamily="2" charset="2"/>
              <a:buChar char="§"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Informationen kunde varit bättre, hemsida räcker inte. Utmaning…</a:t>
            </a:r>
          </a:p>
          <a:p>
            <a:pPr lvl="1">
              <a:buFont typeface="Wingdings" pitchFamily="2" charset="2"/>
              <a:buChar char="§"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Sökt mer bidrag från början</a:t>
            </a:r>
          </a:p>
          <a:p>
            <a:pPr lvl="1">
              <a:buFont typeface="Wingdings" pitchFamily="2" charset="2"/>
              <a:buChar char="§"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Överklaganden</a:t>
            </a:r>
          </a:p>
          <a:p>
            <a:pPr lvl="1">
              <a:buFont typeface="Wingdings" pitchFamily="2" charset="2"/>
              <a:buChar char="§"/>
            </a:pPr>
            <a:r>
              <a:rPr lang="sv-S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Lång tid. Främst orimliga handläggningstider. Väntan på bidrag.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sv-SE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0304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7408" y="341784"/>
            <a:ext cx="7467600" cy="494928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sv-SE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Bra saker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9416" y="1268760"/>
            <a:ext cx="10153128" cy="5112568"/>
          </a:xfrm>
        </p:spPr>
        <p:txBody>
          <a:bodyPr vert="horz">
            <a:normAutofit/>
          </a:bodyPr>
          <a:lstStyle/>
          <a:p>
            <a:pPr lvl="1">
              <a:buFont typeface="Wingdings" pitchFamily="2" charset="2"/>
              <a:buChar char="§"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Blev beviljade bidrag, två gånger, delvis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pga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över 200 fastboende</a:t>
            </a:r>
          </a:p>
          <a:p>
            <a:pPr lvl="1">
              <a:buFont typeface="Wingdings" pitchFamily="2" charset="2"/>
              <a:buChar char="§"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”Försäljningen”, de flesta är med, tiden har gjort att många har hoppat på</a:t>
            </a:r>
          </a:p>
          <a:p>
            <a:pPr lvl="1">
              <a:buFont typeface="Wingdings" pitchFamily="2" charset="2"/>
              <a:buChar char="§"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Hade ekonomisk möjlighet att förbereda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tomslang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till ej medlemmar och 50% överkapacitet fibermässigt i stamnätet. Billigare att ansluta mer medlemmar</a:t>
            </a:r>
          </a:p>
          <a:p>
            <a:pPr lvl="1">
              <a:buFont typeface="Wingdings" pitchFamily="2" charset="2"/>
              <a:buChar char="§"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Alla fick vara med, bara en nekad (som löses bäst på annat sätt). Inte troligt om Telia hade byggt.</a:t>
            </a:r>
          </a:p>
          <a:p>
            <a:pPr lvl="1">
              <a:buFont typeface="Wingdings" pitchFamily="2" charset="2"/>
              <a:buChar char="§"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Projekteringsmöten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byavis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komma överens med markägare och ökade anslutningsgraden.</a:t>
            </a:r>
          </a:p>
          <a:p>
            <a:pPr lvl="1">
              <a:buFont typeface="Wingdings" pitchFamily="2" charset="2"/>
              <a:buChar char="§"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Gjorde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lantmäteriförättning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före. Vissa markägare hade orimliga krav. Nu fick alla lika ersättning. Sparade en massa jobb. Nackdelen är att det blev dyrt.</a:t>
            </a:r>
          </a:p>
          <a:p>
            <a:pPr lvl="1">
              <a:buFont typeface="Wingdings" pitchFamily="2" charset="2"/>
              <a:buChar char="§"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Wexnet hade anledning att stärka upp med redundans, där vi skulle gräva. Stamnät till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Gårdsby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och </a:t>
            </a:r>
            <a:r>
              <a:rPr 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Attsjö</a:t>
            </a: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56108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16632"/>
            <a:ext cx="7467600" cy="92697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Att tänka på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3392" y="1268760"/>
            <a:ext cx="7467600" cy="5040560"/>
          </a:xfrm>
        </p:spPr>
        <p:txBody>
          <a:bodyPr vert="horz">
            <a:normAutofit/>
          </a:bodyPr>
          <a:lstStyle/>
          <a:p>
            <a:pPr>
              <a:lnSpc>
                <a:spcPct val="90000"/>
              </a:lnSpc>
            </a:pPr>
            <a:r>
              <a:rPr lang="sv-SE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Om fastigheten är såld, ska ett överlåtelseavtal skrivas på och skickas till föreningen, även ny medlemsansökan för den som tar över en fastighet. Dessa dokument finns på hemsidan.</a:t>
            </a:r>
          </a:p>
          <a:p>
            <a:pPr>
              <a:lnSpc>
                <a:spcPct val="90000"/>
              </a:lnSpc>
            </a:pPr>
            <a:r>
              <a:rPr lang="sv-SE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Om ni byter e-post adress, meddela oss. Kolla skräpkorgen ibland</a:t>
            </a:r>
          </a:p>
          <a:p>
            <a:pPr>
              <a:lnSpc>
                <a:spcPct val="90000"/>
              </a:lnSpc>
            </a:pPr>
            <a:r>
              <a:rPr lang="sv-SE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Om ni har </a:t>
            </a:r>
            <a:r>
              <a:rPr lang="sv-SE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Kivra</a:t>
            </a:r>
            <a:r>
              <a:rPr lang="sv-SE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så kommer ni få fakturan där framöver.</a:t>
            </a:r>
          </a:p>
          <a:p>
            <a:pPr>
              <a:lnSpc>
                <a:spcPct val="90000"/>
              </a:lnSpc>
            </a:pPr>
            <a:r>
              <a:rPr lang="sv-SE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Ny info läggs på </a:t>
            </a:r>
            <a:r>
              <a:rPr lang="sv-SE" sz="2400" dirty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www.veff.se</a:t>
            </a:r>
            <a:r>
              <a:rPr lang="sv-SE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sv-SE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Har ni frågor, tveka aldrig att höra av er! </a:t>
            </a:r>
            <a:r>
              <a:rPr lang="sv-SE" sz="2400" dirty="0">
                <a:solidFill>
                  <a:schemeClr val="tx1">
                    <a:lumMod val="85000"/>
                    <a:lumOff val="15000"/>
                  </a:schemeClr>
                </a:solidFill>
                <a:hlinkClick r:id="rId3"/>
              </a:rPr>
              <a:t>styrelsen@veff.se</a:t>
            </a:r>
            <a:endParaRPr lang="sv-SE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sv-SE" sz="2400" dirty="0">
                <a:solidFill>
                  <a:schemeClr val="tx1">
                    <a:lumMod val="85000"/>
                    <a:lumOff val="15000"/>
                  </a:schemeClr>
                </a:solidFill>
                <a:hlinkClick r:id="rId4"/>
              </a:rPr>
              <a:t>ekonomi@veff.se</a:t>
            </a:r>
            <a:r>
              <a:rPr lang="sv-SE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(för ekonomiska frågor/fakturor)</a:t>
            </a:r>
          </a:p>
          <a:p>
            <a:pPr lvl="1"/>
            <a:endParaRPr lang="sv-SE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sv-SE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sv-SE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8089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5087888" y="4788506"/>
            <a:ext cx="522194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0" dirty="0" err="1">
                <a:latin typeface="Calibri" charset="0"/>
                <a:ea typeface="Calibri" charset="0"/>
                <a:cs typeface="Calibri" charset="0"/>
              </a:rPr>
              <a:t>www.veff.se</a:t>
            </a:r>
            <a:endParaRPr lang="sv-SE" sz="8000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1424" y="4980229"/>
            <a:ext cx="3111500" cy="1130300"/>
          </a:xfrm>
          <a:prstGeom prst="rect">
            <a:avLst/>
          </a:prstGeom>
        </p:spPr>
      </p:pic>
      <p:sp>
        <p:nvSpPr>
          <p:cNvPr id="5" name="textruta 4"/>
          <p:cNvSpPr txBox="1"/>
          <p:nvPr/>
        </p:nvSpPr>
        <p:spPr>
          <a:xfrm>
            <a:off x="1199456" y="980728"/>
            <a:ext cx="62646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000" dirty="0"/>
              <a:t>Glöm inte….. </a:t>
            </a:r>
          </a:p>
        </p:txBody>
      </p:sp>
      <p:cxnSp>
        <p:nvCxnSpPr>
          <p:cNvPr id="7" name="Rak pil 6"/>
          <p:cNvCxnSpPr/>
          <p:nvPr/>
        </p:nvCxnSpPr>
        <p:spPr>
          <a:xfrm>
            <a:off x="4511824" y="2420888"/>
            <a:ext cx="2304256" cy="244827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7091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Årsstämma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type="body" idx="1"/>
          </p:nvPr>
        </p:nvSpPr>
        <p:spPr/>
        <p:txBody>
          <a:bodyPr vert="horz">
            <a:normAutofit/>
          </a:bodyPr>
          <a:lstStyle/>
          <a:p>
            <a:pPr lvl="1">
              <a:buFont typeface="Wingdings" pitchFamily="2" charset="2"/>
              <a:buChar char="§"/>
            </a:pPr>
            <a:endParaRPr lang="sv-SE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sv-SE" sz="16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sv-SE" sz="2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sv-SE" sz="24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sv-SE" sz="24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096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type="body" idx="1"/>
          </p:nvPr>
        </p:nvSpPr>
        <p:spPr/>
        <p:txBody>
          <a:bodyPr vert="horz">
            <a:normAutofit/>
          </a:bodyPr>
          <a:lstStyle/>
          <a:p>
            <a:pPr lvl="1">
              <a:buFont typeface="Wingdings" pitchFamily="2" charset="2"/>
              <a:buChar char="§"/>
            </a:pPr>
            <a:endParaRPr lang="sv-SE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sv-SE" sz="16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sv-SE" sz="2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sv-SE" sz="24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sv-SE" sz="24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2946696" y="117693"/>
            <a:ext cx="604867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dirty="0"/>
              <a:t>Dagordning till årsstämma i </a:t>
            </a:r>
          </a:p>
          <a:p>
            <a:r>
              <a:rPr lang="sv-SE" sz="1600" dirty="0"/>
              <a:t>Ekonomisk förening Växjö East </a:t>
            </a:r>
            <a:r>
              <a:rPr lang="sv-SE" sz="1600" dirty="0" err="1"/>
              <a:t>Fibre</a:t>
            </a:r>
            <a:r>
              <a:rPr lang="sv-SE" sz="1600" dirty="0"/>
              <a:t> </a:t>
            </a:r>
          </a:p>
          <a:p>
            <a:r>
              <a:rPr lang="sv-SE" sz="1600" i="1" dirty="0"/>
              <a:t>30 juni 2021 </a:t>
            </a:r>
            <a:r>
              <a:rPr lang="sv-SE" sz="1600" i="1" dirty="0" err="1"/>
              <a:t>kl</a:t>
            </a:r>
            <a:r>
              <a:rPr lang="sv-SE" sz="1600" i="1" dirty="0"/>
              <a:t> 18.30, digitalt via Zoom</a:t>
            </a:r>
          </a:p>
          <a:p>
            <a:endParaRPr lang="sv-SE" sz="1600" dirty="0"/>
          </a:p>
          <a:p>
            <a:r>
              <a:rPr lang="sv-SE" sz="1600" dirty="0"/>
              <a:t>§1 Mötets öppnande </a:t>
            </a:r>
          </a:p>
          <a:p>
            <a:r>
              <a:rPr lang="sv-SE" sz="1600" dirty="0"/>
              <a:t>§2 Val av mötesordförande </a:t>
            </a:r>
          </a:p>
          <a:p>
            <a:r>
              <a:rPr lang="sv-SE" sz="1600" dirty="0"/>
              <a:t>§3 Val av mötessekreterare </a:t>
            </a:r>
          </a:p>
          <a:p>
            <a:r>
              <a:rPr lang="sv-SE" sz="1600" dirty="0"/>
              <a:t>§4 Val av personer (2) att justera protokollet </a:t>
            </a:r>
          </a:p>
          <a:p>
            <a:r>
              <a:rPr lang="sv-SE" sz="1600" dirty="0"/>
              <a:t>§5 Godkännande av dagordning </a:t>
            </a:r>
          </a:p>
          <a:p>
            <a:r>
              <a:rPr lang="sv-SE" sz="1600" dirty="0"/>
              <a:t>§6 Fastställande av röstlängd </a:t>
            </a:r>
          </a:p>
          <a:p>
            <a:r>
              <a:rPr lang="sv-SE" sz="1600" dirty="0"/>
              <a:t>§7 Årsmötets behöriga utlysande </a:t>
            </a:r>
          </a:p>
          <a:p>
            <a:r>
              <a:rPr lang="sv-SE" sz="1600" dirty="0"/>
              <a:t>§8 Verksamhetsberättelse </a:t>
            </a:r>
          </a:p>
          <a:p>
            <a:r>
              <a:rPr lang="sv-SE" sz="1600" dirty="0"/>
              <a:t>§9 Beslut om fastställande av balansräkningen och resultaträkningen, samt hur vinsten eller förlusten enligt den fastställda balansräkningen ska disponeras </a:t>
            </a:r>
          </a:p>
          <a:p>
            <a:r>
              <a:rPr lang="sv-SE" sz="1600" dirty="0"/>
              <a:t>§10 Frågan om ansvarsfrihet för avgående styrelse </a:t>
            </a:r>
          </a:p>
          <a:p>
            <a:r>
              <a:rPr lang="sv-SE" sz="1600" dirty="0"/>
              <a:t>§11 Frågan om arvode till styrelseledamöter och revisorer </a:t>
            </a:r>
          </a:p>
          <a:p>
            <a:r>
              <a:rPr lang="sv-SE" sz="1600" dirty="0"/>
              <a:t>§12 Medlemsavgift för kommande verksamhetsår </a:t>
            </a:r>
          </a:p>
          <a:p>
            <a:r>
              <a:rPr lang="sv-SE" sz="1600" dirty="0"/>
              <a:t>§13 Behandling av inkomna motioner och styrelsens förslag</a:t>
            </a:r>
          </a:p>
          <a:p>
            <a:r>
              <a:rPr lang="sv-SE" sz="1600" dirty="0"/>
              <a:t>§14 Val av ordförande </a:t>
            </a:r>
          </a:p>
          <a:p>
            <a:r>
              <a:rPr lang="sv-SE" sz="1600" dirty="0"/>
              <a:t>§15 Val av övriga ledamöter </a:t>
            </a:r>
          </a:p>
          <a:p>
            <a:r>
              <a:rPr lang="sv-SE" sz="1600" dirty="0"/>
              <a:t>§16 Val av suppleanter </a:t>
            </a:r>
          </a:p>
          <a:p>
            <a:r>
              <a:rPr lang="sv-SE" sz="1600" dirty="0"/>
              <a:t>§17 Val av revisor </a:t>
            </a:r>
          </a:p>
          <a:p>
            <a:r>
              <a:rPr lang="sv-SE" sz="1600" dirty="0"/>
              <a:t>§18 Val av valberedning (minst 2) </a:t>
            </a:r>
          </a:p>
          <a:p>
            <a:r>
              <a:rPr lang="sv-SE" sz="1600" dirty="0"/>
              <a:t>§19 Mötets avslutande</a:t>
            </a:r>
          </a:p>
        </p:txBody>
      </p:sp>
    </p:spTree>
    <p:extLst>
      <p:ext uri="{BB962C8B-B14F-4D97-AF65-F5344CB8AC3E}">
        <p14:creationId xmlns:p14="http://schemas.microsoft.com/office/powerpoint/2010/main" val="3701021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title"/>
          </p:nvPr>
        </p:nvSpPr>
        <p:spPr>
          <a:xfrm>
            <a:off x="767408" y="319520"/>
            <a:ext cx="7467600" cy="9269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§1-5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67408" y="1246496"/>
            <a:ext cx="7920880" cy="3744416"/>
          </a:xfrm>
        </p:spPr>
        <p:txBody>
          <a:bodyPr vert="horz">
            <a:normAutofit/>
          </a:bodyPr>
          <a:lstStyle/>
          <a:p>
            <a:pPr marL="0" indent="0">
              <a:buNone/>
            </a:pPr>
            <a:r>
              <a:rPr lang="sv-SE" sz="2800" dirty="0"/>
              <a:t>§1	Mötets öppnande</a:t>
            </a:r>
          </a:p>
          <a:p>
            <a:pPr marL="0" indent="0">
              <a:buNone/>
            </a:pPr>
            <a:r>
              <a:rPr lang="sv-SE" sz="2800" dirty="0"/>
              <a:t>§2	Val av mötesordförande</a:t>
            </a:r>
          </a:p>
          <a:p>
            <a:pPr marL="0" indent="0">
              <a:buNone/>
            </a:pPr>
            <a:r>
              <a:rPr lang="sv-SE" sz="2800" dirty="0"/>
              <a:t>§3	Val av mötessekreterare</a:t>
            </a:r>
          </a:p>
          <a:p>
            <a:pPr marL="0" indent="0">
              <a:buNone/>
            </a:pPr>
            <a:r>
              <a:rPr lang="sv-SE" sz="2800" dirty="0"/>
              <a:t>§4 	Val av 2 personer att justera protokollet</a:t>
            </a:r>
          </a:p>
          <a:p>
            <a:pPr marL="0" indent="0">
              <a:buNone/>
            </a:pPr>
            <a:r>
              <a:rPr lang="sv-SE" sz="2800" dirty="0"/>
              <a:t>§5	Godkännande av dagordning</a:t>
            </a:r>
            <a:endParaRPr lang="sv-SE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sv-SE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627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95400" y="341784"/>
            <a:ext cx="7467600" cy="9269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§6 Fastställande av röstlängd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95400" y="1268760"/>
            <a:ext cx="7920880" cy="3744416"/>
          </a:xfrm>
        </p:spPr>
        <p:txBody>
          <a:bodyPr vert="horz">
            <a:normAutofit lnSpcReduction="10000"/>
          </a:bodyPr>
          <a:lstStyle/>
          <a:p>
            <a:pPr marL="0" indent="0">
              <a:buNone/>
            </a:pPr>
            <a:r>
              <a:rPr lang="sv-SE" sz="2400" b="1" dirty="0"/>
              <a:t>Enligt föreningens stadgar:</a:t>
            </a:r>
          </a:p>
          <a:p>
            <a:r>
              <a:rPr lang="sv-SE" sz="2400" dirty="0"/>
              <a:t>Varje medlem har 1 röst, dvs säga en röst per fastighet. </a:t>
            </a:r>
          </a:p>
          <a:p>
            <a:r>
              <a:rPr lang="sv-SE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Medlem får företrädas av ombud som är make/maka/sambo eller annan medlem, Endast ett ombud får företräda medlem.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sv-SE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sv-SE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sv-SE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sv-SE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Tidigast 4 veckor och senast 2 veckor innan årsmötet</a:t>
            </a:r>
          </a:p>
        </p:txBody>
      </p:sp>
      <p:sp>
        <p:nvSpPr>
          <p:cNvPr id="4" name="Rubrik 1"/>
          <p:cNvSpPr txBox="1">
            <a:spLocks/>
          </p:cNvSpPr>
          <p:nvPr/>
        </p:nvSpPr>
        <p:spPr>
          <a:xfrm>
            <a:off x="695400" y="3933056"/>
            <a:ext cx="7467600" cy="9269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 spc="-70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sv-SE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§7 Årsmötets behöriga utlysande</a:t>
            </a:r>
          </a:p>
        </p:txBody>
      </p:sp>
    </p:spTree>
    <p:extLst>
      <p:ext uri="{BB962C8B-B14F-4D97-AF65-F5344CB8AC3E}">
        <p14:creationId xmlns:p14="http://schemas.microsoft.com/office/powerpoint/2010/main" val="3506379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16632"/>
            <a:ext cx="7467600" cy="926976"/>
          </a:xfrm>
        </p:spPr>
        <p:txBody>
          <a:bodyPr anchor="ctr">
            <a:normAutofit/>
          </a:bodyPr>
          <a:lstStyle/>
          <a:p>
            <a:r>
              <a:rPr lang="sv-SE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§</a:t>
            </a:r>
            <a:r>
              <a:rPr lang="sv-SE" sz="3200" b="0" dirty="0">
                <a:solidFill>
                  <a:schemeClr val="tx1"/>
                </a:solidFill>
              </a:rPr>
              <a:t>8 (1)</a:t>
            </a:r>
            <a:endParaRPr lang="sv-SE" sz="3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911424" y="908720"/>
            <a:ext cx="10369152" cy="7377276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b="1" dirty="0">
                <a:latin typeface="Arial" charset="0"/>
                <a:ea typeface="Calibri" charset="0"/>
                <a:cs typeface="Times New Roman" charset="0"/>
              </a:rPr>
              <a:t>Verksamhetsberättelse 2020 –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b="1" dirty="0">
                <a:latin typeface="Arial" charset="0"/>
                <a:ea typeface="Calibri" charset="0"/>
                <a:cs typeface="Times New Roman" charset="0"/>
              </a:rPr>
              <a:t>Ek. förening Växjö </a:t>
            </a:r>
            <a:r>
              <a:rPr lang="sv-SE" b="1" dirty="0" err="1">
                <a:latin typeface="Arial" charset="0"/>
                <a:ea typeface="Calibri" charset="0"/>
                <a:cs typeface="Times New Roman" charset="0"/>
              </a:rPr>
              <a:t>East</a:t>
            </a:r>
            <a:r>
              <a:rPr lang="sv-SE" b="1" dirty="0">
                <a:latin typeface="Arial" charset="0"/>
                <a:ea typeface="Calibri" charset="0"/>
                <a:cs typeface="Times New Roman" charset="0"/>
              </a:rPr>
              <a:t> </a:t>
            </a:r>
            <a:r>
              <a:rPr lang="sv-SE" b="1" dirty="0" err="1">
                <a:latin typeface="Arial" charset="0"/>
                <a:ea typeface="Calibri" charset="0"/>
                <a:cs typeface="Times New Roman" charset="0"/>
              </a:rPr>
              <a:t>Fibre</a:t>
            </a:r>
            <a:r>
              <a:rPr lang="sv-SE" b="1" dirty="0">
                <a:latin typeface="Arial" charset="0"/>
                <a:ea typeface="Calibri" charset="0"/>
                <a:cs typeface="Times New Roman" charset="0"/>
              </a:rPr>
              <a:t> </a:t>
            </a:r>
            <a:endParaRPr lang="sv-SE" b="1" dirty="0">
              <a:latin typeface="Calibri" charset="0"/>
              <a:ea typeface="Calibri" charset="0"/>
              <a:cs typeface="Times New Roman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sv-SE" sz="1600" i="1" dirty="0">
                <a:latin typeface="Arial" charset="0"/>
                <a:ea typeface="Calibri" charset="0"/>
                <a:cs typeface="Times New Roman" charset="0"/>
              </a:rPr>
              <a:t>Fakta om året som gått </a:t>
            </a: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Antalet betalande medlemmar vid årets slut: 248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Medlemsavgift för 2020: 200 kr.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sz="1600" i="1" dirty="0">
                <a:latin typeface="Calibri" charset="0"/>
                <a:ea typeface="Calibri" charset="0"/>
                <a:cs typeface="Times New Roman" charset="0"/>
              </a:rPr>
              <a:t> </a:t>
            </a: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sz="1600" i="1" u="sng" dirty="0">
                <a:latin typeface="Calibri" charset="0"/>
                <a:ea typeface="Calibri" charset="0"/>
                <a:cs typeface="Times New Roman" charset="0"/>
              </a:rPr>
              <a:t>Styrelse</a:t>
            </a: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Ordförande: Henrik Engqvist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Vice ordf.:  Maria Thorstensson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Sekreterare: Stefan </a:t>
            </a:r>
            <a:r>
              <a:rPr lang="sv-SE" sz="1600" dirty="0" err="1">
                <a:latin typeface="Calibri" charset="0"/>
                <a:ea typeface="Calibri" charset="0"/>
                <a:cs typeface="Times New Roman" charset="0"/>
              </a:rPr>
              <a:t>Fehrm</a:t>
            </a: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Kassör: Per-Ove Augustsson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Övriga ledamöter: Jörgen Liljegren, Christer </a:t>
            </a:r>
            <a:r>
              <a:rPr lang="sv-SE" sz="1600" dirty="0" err="1">
                <a:latin typeface="Calibri" charset="0"/>
                <a:ea typeface="Calibri" charset="0"/>
                <a:cs typeface="Times New Roman" charset="0"/>
              </a:rPr>
              <a:t>Estberg</a:t>
            </a: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Suppleanter: </a:t>
            </a:r>
            <a:r>
              <a:rPr lang="sv-SE" sz="1600" dirty="0" err="1">
                <a:latin typeface="Calibri" charset="0"/>
                <a:ea typeface="Calibri" charset="0"/>
                <a:cs typeface="Times New Roman" charset="0"/>
              </a:rPr>
              <a:t>Tonny</a:t>
            </a: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 Fransson och Tomas </a:t>
            </a:r>
            <a:r>
              <a:rPr lang="sv-SE" sz="1600" dirty="0" err="1">
                <a:latin typeface="Calibri" charset="0"/>
                <a:ea typeface="Calibri" charset="0"/>
                <a:cs typeface="Times New Roman" charset="0"/>
              </a:rPr>
              <a:t>Vaedelund</a:t>
            </a: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Antalet protokollförda sammanträden: 3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 </a:t>
            </a: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2"/>
            </a:pPr>
            <a:r>
              <a:rPr lang="sv-SE" sz="1600" i="1" dirty="0">
                <a:latin typeface="Arial" charset="0"/>
                <a:ea typeface="Calibri" charset="0"/>
                <a:cs typeface="Times New Roman" charset="0"/>
              </a:rPr>
              <a:t>Beskrivning av genomförd verksamhet</a:t>
            </a: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Under 2020 har föreningen arbetat med att: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" sz="1600" dirty="0">
                <a:solidFill>
                  <a:srgbClr val="000000"/>
                </a:solidFill>
                <a:effectLst/>
                <a:ea typeface="Arial Unicode MS"/>
                <a:cs typeface="Arial Unicode MS"/>
              </a:rPr>
              <a:t>Se till att entreprenaden går framåt, inkl 13 byggmöten</a:t>
            </a:r>
            <a:endParaRPr lang="en-SE" sz="1600" dirty="0">
              <a:solidFill>
                <a:srgbClr val="000000"/>
              </a:solidFill>
              <a:effectLst/>
              <a:ea typeface="Arial Unicode MS"/>
              <a:cs typeface="Arial Unicode MS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v" sz="1600" dirty="0">
                <a:solidFill>
                  <a:srgbClr val="000000"/>
                </a:solidFill>
                <a:effectLst/>
                <a:ea typeface="Arial Unicode MS"/>
                <a:cs typeface="Arial Unicode MS"/>
              </a:rPr>
              <a:t>Hanterat överklaganden i domstol..</a:t>
            </a:r>
            <a:endParaRPr lang="en-SE" sz="1600" dirty="0">
              <a:solidFill>
                <a:srgbClr val="000000"/>
              </a:solidFill>
              <a:effectLst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540649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97768"/>
            <a:ext cx="7467600" cy="638944"/>
          </a:xfrm>
        </p:spPr>
        <p:txBody>
          <a:bodyPr>
            <a:normAutofit/>
          </a:bodyPr>
          <a:lstStyle/>
          <a:p>
            <a:r>
              <a:rPr lang="sv-SE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§8 (2)</a:t>
            </a:r>
            <a:endParaRPr lang="sv-SE" sz="3200" b="0" dirty="0">
              <a:solidFill>
                <a:srgbClr val="FF0000"/>
              </a:solidFill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2783632" y="692696"/>
            <a:ext cx="6096000" cy="4345549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3390">
              <a:lnSpc>
                <a:spcPct val="115000"/>
              </a:lnSpc>
              <a:spcAft>
                <a:spcPts val="600"/>
              </a:spcAft>
            </a:pPr>
            <a:r>
              <a:rPr lang="sv-SE" sz="1600" i="1" dirty="0">
                <a:latin typeface="Arial" charset="0"/>
                <a:ea typeface="Calibri" charset="0"/>
                <a:cs typeface="Times New Roman" charset="0"/>
              </a:rPr>
              <a:t> </a:t>
            </a: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3"/>
            </a:pPr>
            <a:r>
              <a:rPr lang="sv-SE" sz="1600" i="1" dirty="0">
                <a:latin typeface="Arial" charset="0"/>
                <a:ea typeface="Calibri" charset="0"/>
                <a:cs typeface="Times New Roman" charset="0"/>
              </a:rPr>
              <a:t>Verksamhetsplan för 2021</a:t>
            </a: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I maj 2016 beviljades föreningen bidrag för bredbandsutbyggnad.  Under 2021 kommer föreningen att: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charset="2"/>
              <a:buChar char=""/>
            </a:pP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Slutföra lantmäteriförrättningar.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charset="2"/>
              <a:buChar char=""/>
            </a:pP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Slutföra entreprenaden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charset="2"/>
              <a:buChar char=""/>
            </a:pP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Påbörja redovisning till Länsstyrelsen/Jordbruksverket så att vi får bidraget utbetalat.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charset="2"/>
              <a:buChar char=""/>
            </a:pP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Påbörja slutredovisningen till Länsstyrelsen</a:t>
            </a: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sv-SE" sz="1600" i="1" dirty="0">
                <a:latin typeface="Arial" charset="0"/>
                <a:ea typeface="Calibri" charset="0"/>
                <a:cs typeface="Times New Roman" charset="0"/>
              </a:rPr>
              <a:t> </a:t>
            </a: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4"/>
            </a:pPr>
            <a:r>
              <a:rPr lang="sv-SE" sz="1600" i="1" dirty="0">
                <a:latin typeface="Arial" charset="0"/>
                <a:ea typeface="Calibri" charset="0"/>
                <a:cs typeface="Times New Roman" charset="0"/>
              </a:rPr>
              <a:t>Ekonomisk berättelse</a:t>
            </a:r>
            <a:endParaRPr lang="sv-SE" sz="16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1600" dirty="0">
                <a:latin typeface="Calibri" charset="0"/>
                <a:ea typeface="Calibri" charset="0"/>
                <a:cs typeface="Times New Roman" charset="0"/>
              </a:rPr>
              <a:t>Består av resultat- och balansräkning samt revisorns berättelse. </a:t>
            </a:r>
            <a:endParaRPr lang="sv-SE" sz="1600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585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72237"/>
            <a:ext cx="7467600" cy="576064"/>
          </a:xfrm>
        </p:spPr>
        <p:txBody>
          <a:bodyPr anchor="t">
            <a:normAutofit/>
          </a:bodyPr>
          <a:lstStyle/>
          <a:p>
            <a:r>
              <a:rPr lang="sv-SE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§9 </a:t>
            </a:r>
            <a:r>
              <a:rPr lang="sv-SE" sz="3200" b="0" dirty="0">
                <a:solidFill>
                  <a:schemeClr val="tx1"/>
                </a:solidFill>
              </a:rPr>
              <a:t>Balansräkning och resultaträkning (1)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7528" y="548680"/>
            <a:ext cx="7772400" cy="616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A3EE953E-B873-4B97-BD64-4AE24E61B1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7528" y="547125"/>
            <a:ext cx="8252297" cy="6309320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E280148A-D120-4A32-A2ED-F2AC9B8BEC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9496" y="547124"/>
            <a:ext cx="8812455" cy="631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190392"/>
      </p:ext>
    </p:extLst>
  </p:cSld>
  <p:clrMapOvr>
    <a:masterClrMapping/>
  </p:clrMapOvr>
</p:sld>
</file>

<file path=ppt/theme/theme1.xml><?xml version="1.0" encoding="utf-8"?>
<a:theme xmlns:a="http://schemas.openxmlformats.org/drawingml/2006/main" name="Vy">
  <a:themeElements>
    <a:clrScheme name="Grö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ambria-Calibri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y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4314</TotalTime>
  <Words>1252</Words>
  <Application>Microsoft Office PowerPoint</Application>
  <PresentationFormat>Bredbild</PresentationFormat>
  <Paragraphs>240</Paragraphs>
  <Slides>28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8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28</vt:i4>
      </vt:variant>
    </vt:vector>
  </HeadingPairs>
  <TitlesOfParts>
    <vt:vector size="38" baseType="lpstr">
      <vt:lpstr>Arial</vt:lpstr>
      <vt:lpstr>Calibri</vt:lpstr>
      <vt:lpstr>Calibri Light</vt:lpstr>
      <vt:lpstr>Cambria</vt:lpstr>
      <vt:lpstr>Century Gothic</vt:lpstr>
      <vt:lpstr>Symbol</vt:lpstr>
      <vt:lpstr>Wingdings</vt:lpstr>
      <vt:lpstr>Wingdings 2</vt:lpstr>
      <vt:lpstr>Vy</vt:lpstr>
      <vt:lpstr>Office-tema</vt:lpstr>
      <vt:lpstr>Årsstämma 2021 Informationsmöte </vt:lpstr>
      <vt:lpstr>Dagens program</vt:lpstr>
      <vt:lpstr>Årsstämma</vt:lpstr>
      <vt:lpstr>PowerPoint-presentation</vt:lpstr>
      <vt:lpstr>§1-5</vt:lpstr>
      <vt:lpstr>§6 Fastställande av röstlängd</vt:lpstr>
      <vt:lpstr>§8 (1)</vt:lpstr>
      <vt:lpstr>§8 (2)</vt:lpstr>
      <vt:lpstr>§9 Balansräkning och resultaträkning (1)</vt:lpstr>
      <vt:lpstr>§9 Balansräkning och resultaträkning (2)</vt:lpstr>
      <vt:lpstr>§9 Balansräkning och resultaträkning (3)</vt:lpstr>
      <vt:lpstr>§9 Balansräkning och resultaträkning (4)  </vt:lpstr>
      <vt:lpstr>§9 Balansräkning och resultaträkning (5)  Styrelsens förslag: Vinst överförs i ny räkning</vt:lpstr>
      <vt:lpstr>§10 Ansvarsfrihet för styrelsen</vt:lpstr>
      <vt:lpstr>§11 Arvode till styrelse och revisorer</vt:lpstr>
      <vt:lpstr>§12 Medlemsavgift för kommande verksamhetsår</vt:lpstr>
      <vt:lpstr>§13 Behandling av inkomna motioner och styrelsens förslag</vt:lpstr>
      <vt:lpstr>§14-18 Val till styrelsen</vt:lpstr>
      <vt:lpstr>§19 Mötets avslutande</vt:lpstr>
      <vt:lpstr>Information om projektet</vt:lpstr>
      <vt:lpstr>Vad vi gjort hittils</vt:lpstr>
      <vt:lpstr>Tidplan för projektet</vt:lpstr>
      <vt:lpstr>Korta fakta</vt:lpstr>
      <vt:lpstr>Korta fakta</vt:lpstr>
      <vt:lpstr>Mindre bra saker</vt:lpstr>
      <vt:lpstr>Bra saker</vt:lpstr>
      <vt:lpstr>Att tänka på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VÄLKOMNA alla från Kyrkeryd, Kårestad, Södra Åreda, Risinge, Tveta och Vikensved!</dc:title>
  <dc:creator>Christer Estberg</dc:creator>
  <cp:lastModifiedBy>Engqvist Henrik</cp:lastModifiedBy>
  <cp:revision>135</cp:revision>
  <cp:lastPrinted>2016-06-12T06:03:57Z</cp:lastPrinted>
  <dcterms:created xsi:type="dcterms:W3CDTF">2014-02-05T10:39:40Z</dcterms:created>
  <dcterms:modified xsi:type="dcterms:W3CDTF">2021-07-01T06:31:16Z</dcterms:modified>
</cp:coreProperties>
</file>