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4020" r:id="rId2"/>
  </p:sldMasterIdLst>
  <p:notesMasterIdLst>
    <p:notesMasterId r:id="rId29"/>
  </p:notesMasterIdLst>
  <p:handoutMasterIdLst>
    <p:handoutMasterId r:id="rId30"/>
  </p:handoutMasterIdLst>
  <p:sldIdLst>
    <p:sldId id="259" r:id="rId3"/>
    <p:sldId id="278" r:id="rId4"/>
    <p:sldId id="279" r:id="rId5"/>
    <p:sldId id="297" r:id="rId6"/>
    <p:sldId id="299" r:id="rId7"/>
    <p:sldId id="300" r:id="rId8"/>
    <p:sldId id="283" r:id="rId9"/>
    <p:sldId id="289" r:id="rId10"/>
    <p:sldId id="280" r:id="rId11"/>
    <p:sldId id="301" r:id="rId12"/>
    <p:sldId id="302" r:id="rId13"/>
    <p:sldId id="304" r:id="rId14"/>
    <p:sldId id="290" r:id="rId15"/>
    <p:sldId id="282" r:id="rId16"/>
    <p:sldId id="291" r:id="rId17"/>
    <p:sldId id="305" r:id="rId18"/>
    <p:sldId id="292" r:id="rId19"/>
    <p:sldId id="293" r:id="rId20"/>
    <p:sldId id="284" r:id="rId21"/>
    <p:sldId id="307" r:id="rId22"/>
    <p:sldId id="309" r:id="rId23"/>
    <p:sldId id="311" r:id="rId24"/>
    <p:sldId id="313" r:id="rId25"/>
    <p:sldId id="310" r:id="rId26"/>
    <p:sldId id="286" r:id="rId27"/>
    <p:sldId id="273" r:id="rId28"/>
  </p:sldIdLst>
  <p:sldSz cx="12192000" cy="6858000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 autoAdjust="0"/>
    <p:restoredTop sz="89643" autoAdjust="0"/>
  </p:normalViewPr>
  <p:slideViewPr>
    <p:cSldViewPr>
      <p:cViewPr varScale="1">
        <p:scale>
          <a:sx n="98" d="100"/>
          <a:sy n="98" d="100"/>
        </p:scale>
        <p:origin x="54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237C-234B-4B9B-B928-3A59AF67583A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E93D-27BF-4AC4-9E1C-0449503CC69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926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A01CB-7292-4548-8719-E42B3595E542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7255A-BD6B-4745-8B66-CD675F05B8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7255A-BD6B-4745-8B66-CD675F05B80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19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7255A-BD6B-4745-8B66-CD675F05B80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62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36D5-444F-614B-920D-4264B3424DFF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7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7255A-BD6B-4745-8B66-CD675F05B809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63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88579B4-8023-45E2-9FF0-E7DF781FC7AB}" type="datetimeFigureOut">
              <a:rPr lang="sv-SE" smtClean="0"/>
              <a:pPr/>
              <a:t>2020-06-27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76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exnet.se/kundcenter/kom-igang/kom-igang-nyligen-ansluten-vill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tyrelsen@veff.se" TargetMode="External"/><Relationship Id="rId2" Type="http://schemas.openxmlformats.org/officeDocument/2006/relationships/hyperlink" Target="http://www.veff.s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431704" y="2780928"/>
            <a:ext cx="6264696" cy="1894362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sv-SE" sz="5400" b="0" dirty="0">
                <a:latin typeface="Century Gothic" charset="0"/>
                <a:ea typeface="Century Gothic" charset="0"/>
                <a:cs typeface="Century Gothic" charset="0"/>
              </a:rPr>
              <a:t>Årsstämma 2020 Informationsmöte</a:t>
            </a:r>
            <a:br>
              <a:rPr lang="sv-SE" sz="2800" b="0" dirty="0">
                <a:latin typeface="Century Gothic" charset="0"/>
                <a:ea typeface="Century Gothic" charset="0"/>
                <a:cs typeface="Century Gothic" charset="0"/>
              </a:rPr>
            </a:br>
            <a:endParaRPr lang="sv-SE" sz="4400" b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5373216"/>
            <a:ext cx="3111500" cy="11303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604700"/>
            <a:ext cx="1959116" cy="19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2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7467600" cy="576064"/>
          </a:xfrm>
        </p:spPr>
        <p:txBody>
          <a:bodyPr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§9 </a:t>
            </a:r>
            <a:r>
              <a:rPr lang="sv-SE" sz="3200" b="0" dirty="0">
                <a:solidFill>
                  <a:schemeClr val="tx1"/>
                </a:solidFill>
              </a:rPr>
              <a:t>Balansräkning och resultaträkning (2)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63AF24-52F8-4181-AA16-E3AB00A81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2170680"/>
            <a:ext cx="9774014" cy="442667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EDB61EE-71F6-461A-897C-22D50A8B7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484784"/>
            <a:ext cx="9650172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7467600" cy="576064"/>
          </a:xfrm>
        </p:spPr>
        <p:txBody>
          <a:bodyPr anchor="t">
            <a:normAutofit/>
          </a:bodyPr>
          <a:lstStyle/>
          <a:p>
            <a: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§9 </a:t>
            </a:r>
            <a:r>
              <a:rPr lang="sv-SE" sz="2800" b="0" dirty="0">
                <a:solidFill>
                  <a:schemeClr val="tx1"/>
                </a:solidFill>
              </a:rPr>
              <a:t>Balansräkning och resultaträkning (3)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487485B-9ABE-459D-8D77-BF044721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24" y="980728"/>
            <a:ext cx="1062664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7467600" cy="576064"/>
          </a:xfrm>
        </p:spPr>
        <p:txBody>
          <a:bodyPr anchor="t">
            <a:normAutofit fontScale="90000"/>
          </a:bodyPr>
          <a:lstStyle/>
          <a:p>
            <a: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§9 </a:t>
            </a:r>
            <a:r>
              <a:rPr lang="sv-SE" sz="2800" b="0" dirty="0">
                <a:solidFill>
                  <a:schemeClr val="tx1"/>
                </a:solidFill>
              </a:rPr>
              <a:t>Balansräkning och resultaträkning (4)</a:t>
            </a:r>
            <a:br>
              <a:rPr lang="sv-SE" sz="2800" b="0" dirty="0">
                <a:solidFill>
                  <a:schemeClr val="tx1"/>
                </a:solidFill>
              </a:rPr>
            </a:br>
            <a:br>
              <a:rPr lang="sv-SE" sz="2800" b="0" dirty="0">
                <a:solidFill>
                  <a:schemeClr val="tx1"/>
                </a:solidFill>
              </a:rPr>
            </a:br>
            <a:r>
              <a:rPr lang="sv-SE" sz="2800" b="0" dirty="0">
                <a:solidFill>
                  <a:schemeClr val="tx1"/>
                </a:solidFill>
              </a:rPr>
              <a:t>Styrelsens</a:t>
            </a:r>
            <a:br>
              <a:rPr lang="sv-SE" sz="2800" b="0" dirty="0">
                <a:solidFill>
                  <a:schemeClr val="tx1"/>
                </a:solidFill>
              </a:rPr>
            </a:br>
            <a:r>
              <a:rPr lang="sv-SE" sz="2800" b="0" dirty="0">
                <a:solidFill>
                  <a:schemeClr val="tx1"/>
                </a:solidFill>
              </a:rPr>
              <a:t>förslag:</a:t>
            </a:r>
            <a:br>
              <a:rPr lang="sv-SE" sz="2800" b="0" dirty="0">
                <a:solidFill>
                  <a:schemeClr val="tx1"/>
                </a:solidFill>
              </a:rPr>
            </a:br>
            <a:r>
              <a:rPr lang="sv-SE" sz="2800" b="0" dirty="0">
                <a:solidFill>
                  <a:schemeClr val="tx1"/>
                </a:solidFill>
              </a:rPr>
              <a:t>Vinst överförs</a:t>
            </a:r>
            <a:br>
              <a:rPr lang="sv-SE" sz="2800" b="0" dirty="0">
                <a:solidFill>
                  <a:schemeClr val="tx1"/>
                </a:solidFill>
              </a:rPr>
            </a:br>
            <a:r>
              <a:rPr lang="sv-SE" sz="2800" b="0" dirty="0">
                <a:solidFill>
                  <a:schemeClr val="tx1"/>
                </a:solidFill>
              </a:rPr>
              <a:t>i ny räkning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493156"/>
            <a:ext cx="7337251" cy="63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DBFB617-6991-431E-AEFB-72B9B2CF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028" y="493156"/>
            <a:ext cx="7123395" cy="63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§10 Ansvarsfrihet</a:t>
            </a:r>
            <a:b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 styrelsen</a:t>
            </a:r>
            <a:endParaRPr lang="sv-SE" sz="2800" b="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0"/>
            <a:ext cx="5400600" cy="680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5F2DA12-3B16-4F10-AD4A-67223583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48" y="0"/>
            <a:ext cx="5151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§11 </a:t>
            </a:r>
            <a:r>
              <a:rPr lang="sv-SE" sz="3200" b="0" dirty="0">
                <a:solidFill>
                  <a:schemeClr val="tx1"/>
                </a:solidFill>
              </a:rPr>
              <a:t>Arvode till styrelse och revisorer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400" y="1052736"/>
            <a:ext cx="7920880" cy="3744416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Styrelse: 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Inget arvode</a:t>
            </a:r>
          </a:p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Revision på löpande räkning </a:t>
            </a:r>
          </a:p>
          <a:p>
            <a:pPr lvl="1"/>
            <a:r>
              <a:rPr lang="sv-SE" sz="2000" dirty="0">
                <a:solidFill>
                  <a:schemeClr val="tx1"/>
                </a:solidFill>
              </a:rPr>
              <a:t>Ca 3000 kr</a:t>
            </a:r>
            <a:endParaRPr lang="sv-SE" dirty="0">
              <a:solidFill>
                <a:schemeClr val="tx1"/>
              </a:solidFill>
            </a:endParaRPr>
          </a:p>
          <a:p>
            <a:pPr lvl="1"/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5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8784976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§12 Medlemsavgift för kommande verksamhetsår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392" y="1187624"/>
            <a:ext cx="7920880" cy="3744416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/>
                </a:solidFill>
              </a:rPr>
              <a:t>200kr i medlemsavgift för år 2020. Vi behöver ha in lite pengar för ränta och andra löpande utgifter. (Vi behöver låna pengar tills bidraget betalas ut)</a:t>
            </a:r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sz="1600" dirty="0">
              <a:solidFill>
                <a:srgbClr val="FF0000"/>
              </a:solidFill>
            </a:endParaRPr>
          </a:p>
          <a:p>
            <a:pPr lvl="1"/>
            <a:endParaRPr lang="sv-SE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310505"/>
            <a:ext cx="9505056" cy="92697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§13-14 Behandling av inkomna motioner och styrelsens förslag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252" y="1124744"/>
            <a:ext cx="7920880" cy="3744416"/>
          </a:xfrm>
        </p:spPr>
        <p:txBody>
          <a:bodyPr vert="horz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sv-SE" sz="2800" dirty="0"/>
              <a:t>Serviceavgift 20kr dvs nätavgift 170kr/mån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2800" dirty="0"/>
              <a:t>För ledningsvisning, laga eventuella skador, avskrivningar, faktureringsavgift, kostnad för bokföringsprogram.</a:t>
            </a:r>
          </a:p>
          <a:p>
            <a:pPr>
              <a:lnSpc>
                <a:spcPct val="90000"/>
              </a:lnSpc>
            </a:pPr>
            <a:r>
              <a:rPr lang="sv-SE" sz="2800" dirty="0"/>
              <a:t>Föreningen fakturerar fastighetens ägare för nätavgiften, sedan väljer hyresgästen tjänster själv.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2800" dirty="0"/>
              <a:t>Det borde vara ganska enkelt för fastighetsägaren att lägga 170kr på hyran? Om en fastighet står tom/ej uthyrd, meddela oss så pausar vi abonnemanget.</a:t>
            </a:r>
            <a:endParaRPr lang="sv-SE" sz="1600" dirty="0">
              <a:solidFill>
                <a:srgbClr val="FF0000"/>
              </a:solidFill>
            </a:endParaRPr>
          </a:p>
          <a:p>
            <a:pPr lvl="1"/>
            <a:endParaRPr lang="sv-SE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0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§15-19 Val till styrelsen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392" y="1052736"/>
            <a:ext cx="7920880" cy="3744416"/>
          </a:xfrm>
        </p:spPr>
        <p:txBody>
          <a:bodyPr vert="horz">
            <a:normAutofit/>
          </a:bodyPr>
          <a:lstStyle/>
          <a:p>
            <a:r>
              <a:rPr lang="sv-SE" sz="2800" dirty="0"/>
              <a:t>Val av ordförande </a:t>
            </a:r>
          </a:p>
          <a:p>
            <a:r>
              <a:rPr lang="sv-SE" sz="2800" dirty="0"/>
              <a:t>Val av övriga ledamöter </a:t>
            </a:r>
          </a:p>
          <a:p>
            <a:r>
              <a:rPr lang="sv-SE" sz="2800" dirty="0"/>
              <a:t>Val av suppleanter</a:t>
            </a:r>
          </a:p>
          <a:p>
            <a:r>
              <a:rPr lang="sv-SE" sz="2800" dirty="0"/>
              <a:t>Val av revisor </a:t>
            </a:r>
          </a:p>
          <a:p>
            <a:r>
              <a:rPr lang="en-US" sz="2800" dirty="0"/>
              <a:t>Val </a:t>
            </a:r>
            <a:r>
              <a:rPr lang="en-US" sz="2800" dirty="0" err="1"/>
              <a:t>av</a:t>
            </a:r>
            <a:r>
              <a:rPr lang="en-US" sz="2800" dirty="0"/>
              <a:t> </a:t>
            </a:r>
            <a:r>
              <a:rPr lang="en-US" sz="2800" dirty="0" err="1"/>
              <a:t>valberedning</a:t>
            </a:r>
            <a:r>
              <a:rPr lang="en-US" sz="2800" dirty="0"/>
              <a:t> (</a:t>
            </a:r>
            <a:r>
              <a:rPr lang="en-US" sz="2800" dirty="0" err="1"/>
              <a:t>minst</a:t>
            </a:r>
            <a:r>
              <a:rPr lang="en-US" sz="2800" dirty="0"/>
              <a:t> 2)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7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341784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§20 Mötets avslutande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1544" y="1268760"/>
            <a:ext cx="7920880" cy="3744416"/>
          </a:xfrm>
        </p:spPr>
        <p:txBody>
          <a:bodyPr vert="horz"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2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Information om projektet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idx="1"/>
          </p:nvPr>
        </p:nvSpPr>
        <p:spPr/>
        <p:txBody>
          <a:bodyPr vert="horz"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5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7467600" cy="926976"/>
          </a:xfrm>
        </p:spPr>
        <p:txBody>
          <a:bodyPr>
            <a:normAutofit/>
          </a:bodyPr>
          <a:lstStyle/>
          <a:p>
            <a:r>
              <a:rPr lang="sv-SE" b="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Dagens program</a:t>
            </a:r>
            <a:endParaRPr lang="sv-SE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268760"/>
            <a:ext cx="7920880" cy="3744416"/>
          </a:xfrm>
        </p:spPr>
        <p:txBody>
          <a:bodyPr vert="horz">
            <a:noAutofit/>
          </a:bodyPr>
          <a:lstStyle/>
          <a:p>
            <a:pPr>
              <a:lnSpc>
                <a:spcPct val="90000"/>
              </a:lnSpc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Föreningens årsstämma enligt dagordning</a:t>
            </a:r>
          </a:p>
          <a:p>
            <a:pPr>
              <a:lnSpc>
                <a:spcPct val="90000"/>
              </a:lnSpc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kring projektet</a:t>
            </a:r>
          </a:p>
          <a:p>
            <a:pPr lvl="1"/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Tidplan – vilka hinder ser vi?</a:t>
            </a:r>
          </a:p>
          <a:p>
            <a:pPr lvl="1"/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Möjlighet till frågor</a:t>
            </a:r>
          </a:p>
          <a:p>
            <a:pPr lvl="1"/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44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0823" y="305447"/>
            <a:ext cx="10449262" cy="555830"/>
          </a:xfrm>
        </p:spPr>
        <p:txBody>
          <a:bodyPr>
            <a:normAutofit/>
          </a:bodyPr>
          <a:lstStyle/>
          <a:p>
            <a:pPr algn="l"/>
            <a:r>
              <a:rPr lang="sv-SE" sz="3200" dirty="0">
                <a:latin typeface="Century Gothic" charset="0"/>
                <a:ea typeface="Century Gothic" charset="0"/>
                <a:cs typeface="Century Gothic" charset="0"/>
              </a:rPr>
              <a:t>Tidplan för projektet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5" y="6099580"/>
            <a:ext cx="1428769" cy="51337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89" y="5615706"/>
            <a:ext cx="1023012" cy="997253"/>
          </a:xfrm>
          <a:prstGeom prst="rect">
            <a:avLst/>
          </a:prstGeom>
        </p:spPr>
      </p:pic>
      <p:sp>
        <p:nvSpPr>
          <p:cNvPr id="24" name="Frihandsfigur 23"/>
          <p:cNvSpPr/>
          <p:nvPr/>
        </p:nvSpPr>
        <p:spPr>
          <a:xfrm>
            <a:off x="812399" y="1518038"/>
            <a:ext cx="1492985" cy="471872"/>
          </a:xfrm>
          <a:custGeom>
            <a:avLst/>
            <a:gdLst>
              <a:gd name="connsiteX0" fmla="*/ 0 w 1492985"/>
              <a:gd name="connsiteY0" fmla="*/ 0 h 471872"/>
              <a:gd name="connsiteX1" fmla="*/ 1492985 w 1492985"/>
              <a:gd name="connsiteY1" fmla="*/ 0 h 471872"/>
              <a:gd name="connsiteX2" fmla="*/ 1492985 w 1492985"/>
              <a:gd name="connsiteY2" fmla="*/ 471872 h 471872"/>
              <a:gd name="connsiteX3" fmla="*/ 0 w 1492985"/>
              <a:gd name="connsiteY3" fmla="*/ 471872 h 471872"/>
              <a:gd name="connsiteX4" fmla="*/ 0 w 1492985"/>
              <a:gd name="connsiteY4" fmla="*/ 0 h 47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471872">
                <a:moveTo>
                  <a:pt x="0" y="0"/>
                </a:moveTo>
                <a:lnTo>
                  <a:pt x="1492985" y="0"/>
                </a:lnTo>
                <a:lnTo>
                  <a:pt x="1492985" y="471872"/>
                </a:lnTo>
                <a:lnTo>
                  <a:pt x="0" y="4718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hueOff val="-1225557"/>
              <a:satOff val="-1705"/>
              <a:lumOff val="-654"/>
              <a:alphaOff val="0"/>
            </a:schemeClr>
          </a:lnRef>
          <a:fillRef idx="3">
            <a:schemeClr val="accent5">
              <a:hueOff val="-1225557"/>
              <a:satOff val="-1705"/>
              <a:lumOff val="-654"/>
              <a:alphaOff val="0"/>
            </a:schemeClr>
          </a:fillRef>
          <a:effectRef idx="2">
            <a:schemeClr val="accent5">
              <a:hueOff val="-1225557"/>
              <a:satOff val="-1705"/>
              <a:lumOff val="-6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171450" lvl="1" indent="-171450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 err="1">
                <a:solidFill>
                  <a:prstClr val="white"/>
                </a:solidFill>
              </a:rPr>
              <a:t>Kårestad</a:t>
            </a:r>
            <a:r>
              <a:rPr lang="sv-SE" sz="1400" dirty="0">
                <a:solidFill>
                  <a:prstClr val="white"/>
                </a:solidFill>
              </a:rPr>
              <a:t>, </a:t>
            </a:r>
            <a:r>
              <a:rPr lang="sv-SE" sz="1400" dirty="0" err="1">
                <a:solidFill>
                  <a:prstClr val="white"/>
                </a:solidFill>
              </a:rPr>
              <a:t>Risinge</a:t>
            </a:r>
            <a:endParaRPr lang="sv-SE" sz="1400" dirty="0">
              <a:solidFill>
                <a:prstClr val="white"/>
              </a:solidFill>
            </a:endParaRPr>
          </a:p>
        </p:txBody>
      </p:sp>
      <p:sp>
        <p:nvSpPr>
          <p:cNvPr id="25" name="Frihandsfigur 24"/>
          <p:cNvSpPr/>
          <p:nvPr/>
        </p:nvSpPr>
        <p:spPr>
          <a:xfrm>
            <a:off x="842728" y="2075243"/>
            <a:ext cx="1492985" cy="1491019"/>
          </a:xfrm>
          <a:custGeom>
            <a:avLst/>
            <a:gdLst>
              <a:gd name="connsiteX0" fmla="*/ 0 w 1492985"/>
              <a:gd name="connsiteY0" fmla="*/ 0 h 932270"/>
              <a:gd name="connsiteX1" fmla="*/ 1492985 w 1492985"/>
              <a:gd name="connsiteY1" fmla="*/ 0 h 932270"/>
              <a:gd name="connsiteX2" fmla="*/ 1492985 w 1492985"/>
              <a:gd name="connsiteY2" fmla="*/ 932270 h 932270"/>
              <a:gd name="connsiteX3" fmla="*/ 0 w 1492985"/>
              <a:gd name="connsiteY3" fmla="*/ 932270 h 932270"/>
              <a:gd name="connsiteX4" fmla="*/ 0 w 1492985"/>
              <a:gd name="connsiteY4" fmla="*/ 0 h 93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932270">
                <a:moveTo>
                  <a:pt x="0" y="0"/>
                </a:moveTo>
                <a:lnTo>
                  <a:pt x="1492985" y="0"/>
                </a:lnTo>
                <a:lnTo>
                  <a:pt x="1492985" y="932270"/>
                </a:lnTo>
                <a:lnTo>
                  <a:pt x="0" y="9322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lnRef>
          <a:fillRef idx="1"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fillRef>
          <a:effectRef idx="0"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Entreprenören </a:t>
            </a:r>
            <a:r>
              <a:rPr lang="sv-SE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görmerparten</a:t>
            </a: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av installationerna fram till vecka 28, </a:t>
            </a:r>
            <a:r>
              <a:rPr lang="sv-SE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ev</a:t>
            </a: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29, resten efter semestern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sv-SE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9" name="Frihandsfigur 28"/>
          <p:cNvSpPr/>
          <p:nvPr/>
        </p:nvSpPr>
        <p:spPr>
          <a:xfrm>
            <a:off x="3901847" y="2081208"/>
            <a:ext cx="1492985" cy="1095935"/>
          </a:xfrm>
          <a:custGeom>
            <a:avLst/>
            <a:gdLst>
              <a:gd name="connsiteX0" fmla="*/ 0 w 1492985"/>
              <a:gd name="connsiteY0" fmla="*/ 0 h 932270"/>
              <a:gd name="connsiteX1" fmla="*/ 1492985 w 1492985"/>
              <a:gd name="connsiteY1" fmla="*/ 0 h 932270"/>
              <a:gd name="connsiteX2" fmla="*/ 1492985 w 1492985"/>
              <a:gd name="connsiteY2" fmla="*/ 932270 h 932270"/>
              <a:gd name="connsiteX3" fmla="*/ 0 w 1492985"/>
              <a:gd name="connsiteY3" fmla="*/ 932270 h 932270"/>
              <a:gd name="connsiteX4" fmla="*/ 0 w 1492985"/>
              <a:gd name="connsiteY4" fmla="*/ 0 h 93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932270">
                <a:moveTo>
                  <a:pt x="0" y="0"/>
                </a:moveTo>
                <a:lnTo>
                  <a:pt x="1492985" y="0"/>
                </a:lnTo>
                <a:lnTo>
                  <a:pt x="1492985" y="932270"/>
                </a:lnTo>
                <a:lnTo>
                  <a:pt x="0" y="9322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-3695876"/>
              <a:satOff val="-6408"/>
              <a:lumOff val="-644"/>
              <a:alphaOff val="0"/>
            </a:schemeClr>
          </a:lnRef>
          <a:fillRef idx="1">
            <a:schemeClr val="accent5">
              <a:tint val="40000"/>
              <a:alpha val="90000"/>
              <a:hueOff val="-3695876"/>
              <a:satOff val="-6408"/>
              <a:lumOff val="-644"/>
              <a:alphaOff val="0"/>
            </a:schemeClr>
          </a:fillRef>
          <a:effectRef idx="0">
            <a:schemeClr val="accent5">
              <a:tint val="40000"/>
              <a:alpha val="90000"/>
              <a:hueOff val="-3695876"/>
              <a:satOff val="-6408"/>
              <a:lumOff val="-64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Klart senast oktober enligt avtal med </a:t>
            </a:r>
            <a:r>
              <a:rPr lang="sv-SE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Eltel</a:t>
            </a:r>
            <a:endParaRPr lang="sv-SE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Höger 14"/>
          <p:cNvSpPr/>
          <p:nvPr/>
        </p:nvSpPr>
        <p:spPr>
          <a:xfrm>
            <a:off x="251474" y="800793"/>
            <a:ext cx="11940526" cy="830965"/>
          </a:xfrm>
          <a:prstGeom prst="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6" name="Frihandsfigur 15"/>
          <p:cNvSpPr/>
          <p:nvPr/>
        </p:nvSpPr>
        <p:spPr>
          <a:xfrm>
            <a:off x="10946789" y="988683"/>
            <a:ext cx="633822" cy="415483"/>
          </a:xfrm>
          <a:custGeom>
            <a:avLst/>
            <a:gdLst>
              <a:gd name="connsiteX0" fmla="*/ 0 w 3048894"/>
              <a:gd name="connsiteY0" fmla="*/ 0 h 792000"/>
              <a:gd name="connsiteX1" fmla="*/ 3048894 w 3048894"/>
              <a:gd name="connsiteY1" fmla="*/ 0 h 792000"/>
              <a:gd name="connsiteX2" fmla="*/ 3048894 w 3048894"/>
              <a:gd name="connsiteY2" fmla="*/ 792000 h 792000"/>
              <a:gd name="connsiteX3" fmla="*/ 0 w 3048894"/>
              <a:gd name="connsiteY3" fmla="*/ 792000 h 792000"/>
              <a:gd name="connsiteX4" fmla="*/ 0 w 3048894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894" h="792000">
                <a:moveTo>
                  <a:pt x="0" y="0"/>
                </a:moveTo>
                <a:lnTo>
                  <a:pt x="3048894" y="0"/>
                </a:lnTo>
                <a:lnTo>
                  <a:pt x="3048894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Frihandsfigur 17"/>
          <p:cNvSpPr/>
          <p:nvPr/>
        </p:nvSpPr>
        <p:spPr>
          <a:xfrm>
            <a:off x="280823" y="937090"/>
            <a:ext cx="11492439" cy="619193"/>
          </a:xfrm>
          <a:custGeom>
            <a:avLst/>
            <a:gdLst>
              <a:gd name="connsiteX0" fmla="*/ 0 w 3048894"/>
              <a:gd name="connsiteY0" fmla="*/ 0 h 792000"/>
              <a:gd name="connsiteX1" fmla="*/ 3048894 w 3048894"/>
              <a:gd name="connsiteY1" fmla="*/ 0 h 792000"/>
              <a:gd name="connsiteX2" fmla="*/ 3048894 w 3048894"/>
              <a:gd name="connsiteY2" fmla="*/ 792000 h 792000"/>
              <a:gd name="connsiteX3" fmla="*/ 0 w 3048894"/>
              <a:gd name="connsiteY3" fmla="*/ 792000 h 792000"/>
              <a:gd name="connsiteX4" fmla="*/ 0 w 3048894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894" h="792000">
                <a:moveTo>
                  <a:pt x="0" y="0"/>
                </a:moveTo>
                <a:lnTo>
                  <a:pt x="3048894" y="0"/>
                </a:lnTo>
                <a:lnTo>
                  <a:pt x="3048894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		Sommar 2020			Höst 2020				                                                        Vår 2021</a:t>
            </a:r>
          </a:p>
        </p:txBody>
      </p:sp>
      <p:grpSp>
        <p:nvGrpSpPr>
          <p:cNvPr id="52" name="Grupp 51"/>
          <p:cNvGrpSpPr/>
          <p:nvPr/>
        </p:nvGrpSpPr>
        <p:grpSpPr>
          <a:xfrm>
            <a:off x="6095999" y="1533538"/>
            <a:ext cx="5675267" cy="1643605"/>
            <a:chOff x="1139306" y="4328704"/>
            <a:chExt cx="1500476" cy="1605047"/>
          </a:xfrm>
        </p:grpSpPr>
        <p:sp>
          <p:nvSpPr>
            <p:cNvPr id="53" name="Frihandsfigur 52"/>
            <p:cNvSpPr/>
            <p:nvPr/>
          </p:nvSpPr>
          <p:spPr>
            <a:xfrm>
              <a:off x="1139306" y="4328704"/>
              <a:ext cx="1492985" cy="471872"/>
            </a:xfrm>
            <a:custGeom>
              <a:avLst/>
              <a:gdLst>
                <a:gd name="connsiteX0" fmla="*/ 0 w 1492985"/>
                <a:gd name="connsiteY0" fmla="*/ 0 h 471872"/>
                <a:gd name="connsiteX1" fmla="*/ 1492985 w 1492985"/>
                <a:gd name="connsiteY1" fmla="*/ 0 h 471872"/>
                <a:gd name="connsiteX2" fmla="*/ 1492985 w 1492985"/>
                <a:gd name="connsiteY2" fmla="*/ 471872 h 471872"/>
                <a:gd name="connsiteX3" fmla="*/ 0 w 1492985"/>
                <a:gd name="connsiteY3" fmla="*/ 471872 h 471872"/>
                <a:gd name="connsiteX4" fmla="*/ 0 w 1492985"/>
                <a:gd name="connsiteY4" fmla="*/ 0 h 47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85" h="471872">
                  <a:moveTo>
                    <a:pt x="0" y="0"/>
                  </a:moveTo>
                  <a:lnTo>
                    <a:pt x="1492985" y="0"/>
                  </a:lnTo>
                  <a:lnTo>
                    <a:pt x="1492985" y="471872"/>
                  </a:lnTo>
                  <a:lnTo>
                    <a:pt x="0" y="4718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dirty="0">
                  <a:solidFill>
                    <a:prstClr val="white"/>
                  </a:solidFill>
                </a:rPr>
                <a:t>Redovisning till Länsstyrelsen/Jordbruksverket</a:t>
              </a:r>
            </a:p>
          </p:txBody>
        </p:sp>
        <p:sp>
          <p:nvSpPr>
            <p:cNvPr id="54" name="Frihandsfigur 53"/>
            <p:cNvSpPr/>
            <p:nvPr/>
          </p:nvSpPr>
          <p:spPr>
            <a:xfrm>
              <a:off x="1146797" y="4914884"/>
              <a:ext cx="1492985" cy="1018867"/>
            </a:xfrm>
            <a:custGeom>
              <a:avLst/>
              <a:gdLst>
                <a:gd name="connsiteX0" fmla="*/ 0 w 1492985"/>
                <a:gd name="connsiteY0" fmla="*/ 0 h 932270"/>
                <a:gd name="connsiteX1" fmla="*/ 1492985 w 1492985"/>
                <a:gd name="connsiteY1" fmla="*/ 0 h 932270"/>
                <a:gd name="connsiteX2" fmla="*/ 1492985 w 1492985"/>
                <a:gd name="connsiteY2" fmla="*/ 932270 h 932270"/>
                <a:gd name="connsiteX3" fmla="*/ 0 w 1492985"/>
                <a:gd name="connsiteY3" fmla="*/ 932270 h 932270"/>
                <a:gd name="connsiteX4" fmla="*/ 0 w 1492985"/>
                <a:gd name="connsiteY4" fmla="*/ 0 h 93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85" h="932270">
                  <a:moveTo>
                    <a:pt x="0" y="0"/>
                  </a:moveTo>
                  <a:lnTo>
                    <a:pt x="1492985" y="0"/>
                  </a:lnTo>
                  <a:lnTo>
                    <a:pt x="1492985" y="932270"/>
                  </a:lnTo>
                  <a:lnTo>
                    <a:pt x="0" y="93227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sv-SE" sz="1400" dirty="0">
                  <a:solidFill>
                    <a:prstClr val="black"/>
                  </a:solidFill>
                </a:rPr>
                <a:t>Kan pågå upp till ett år…</a:t>
              </a:r>
            </a:p>
          </p:txBody>
        </p:sp>
      </p:grpSp>
      <p:sp>
        <p:nvSpPr>
          <p:cNvPr id="6" name="textruta 5"/>
          <p:cNvSpPr txBox="1"/>
          <p:nvPr/>
        </p:nvSpPr>
        <p:spPr>
          <a:xfrm>
            <a:off x="6384032" y="4380636"/>
            <a:ext cx="3384470" cy="1585049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Kritiska punkter: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sv-SE" sz="1600" dirty="0">
                <a:solidFill>
                  <a:prstClr val="black"/>
                </a:solidFill>
              </a:rPr>
              <a:t>Tillträde till husen.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sv-SE" sz="1600" dirty="0">
                <a:solidFill>
                  <a:prstClr val="black"/>
                </a:solidFill>
              </a:rPr>
              <a:t>Markavtal </a:t>
            </a:r>
            <a:r>
              <a:rPr lang="sv-SE" sz="1600" dirty="0" err="1">
                <a:solidFill>
                  <a:prstClr val="black"/>
                </a:solidFill>
              </a:rPr>
              <a:t>Tveta</a:t>
            </a:r>
            <a:endParaRPr lang="sv-SE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sv-SE" sz="1600" dirty="0">
                <a:solidFill>
                  <a:prstClr val="black"/>
                </a:solidFill>
              </a:rPr>
              <a:t>Fastighetsägare har grävt på sin egen tomt.</a:t>
            </a:r>
          </a:p>
        </p:txBody>
      </p:sp>
      <p:sp>
        <p:nvSpPr>
          <p:cNvPr id="26" name="Frihandsfigur 23">
            <a:extLst>
              <a:ext uri="{FF2B5EF4-FFF2-40B4-BE49-F238E27FC236}">
                <a16:creationId xmlns:a16="http://schemas.microsoft.com/office/drawing/2014/main" id="{FDF284C5-1E41-4EA8-8061-742A24C2590E}"/>
              </a:ext>
            </a:extLst>
          </p:cNvPr>
          <p:cNvSpPr/>
          <p:nvPr/>
        </p:nvSpPr>
        <p:spPr>
          <a:xfrm>
            <a:off x="2335713" y="1518038"/>
            <a:ext cx="1492985" cy="471872"/>
          </a:xfrm>
          <a:custGeom>
            <a:avLst/>
            <a:gdLst>
              <a:gd name="connsiteX0" fmla="*/ 0 w 1492985"/>
              <a:gd name="connsiteY0" fmla="*/ 0 h 471872"/>
              <a:gd name="connsiteX1" fmla="*/ 1492985 w 1492985"/>
              <a:gd name="connsiteY1" fmla="*/ 0 h 471872"/>
              <a:gd name="connsiteX2" fmla="*/ 1492985 w 1492985"/>
              <a:gd name="connsiteY2" fmla="*/ 471872 h 471872"/>
              <a:gd name="connsiteX3" fmla="*/ 0 w 1492985"/>
              <a:gd name="connsiteY3" fmla="*/ 471872 h 471872"/>
              <a:gd name="connsiteX4" fmla="*/ 0 w 1492985"/>
              <a:gd name="connsiteY4" fmla="*/ 0 h 47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471872">
                <a:moveTo>
                  <a:pt x="0" y="0"/>
                </a:moveTo>
                <a:lnTo>
                  <a:pt x="1492985" y="0"/>
                </a:lnTo>
                <a:lnTo>
                  <a:pt x="1492985" y="471872"/>
                </a:lnTo>
                <a:lnTo>
                  <a:pt x="0" y="4718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hueOff val="-1225557"/>
              <a:satOff val="-1705"/>
              <a:lumOff val="-654"/>
              <a:alphaOff val="0"/>
            </a:schemeClr>
          </a:lnRef>
          <a:fillRef idx="3">
            <a:schemeClr val="accent5">
              <a:hueOff val="-1225557"/>
              <a:satOff val="-1705"/>
              <a:lumOff val="-654"/>
              <a:alphaOff val="0"/>
            </a:schemeClr>
          </a:fillRef>
          <a:effectRef idx="2">
            <a:schemeClr val="accent5">
              <a:hueOff val="-1225557"/>
              <a:satOff val="-1705"/>
              <a:lumOff val="-6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171450" lvl="1" indent="-171450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Södra </a:t>
            </a:r>
            <a:r>
              <a:rPr lang="sv-SE" sz="1400" dirty="0" err="1">
                <a:solidFill>
                  <a:prstClr val="white"/>
                </a:solidFill>
              </a:rPr>
              <a:t>Åreda</a:t>
            </a:r>
            <a:endParaRPr lang="sv-SE" sz="1400" dirty="0">
              <a:solidFill>
                <a:prstClr val="white"/>
              </a:solidFill>
            </a:endParaRPr>
          </a:p>
        </p:txBody>
      </p:sp>
      <p:sp>
        <p:nvSpPr>
          <p:cNvPr id="27" name="Frihandsfigur 23">
            <a:extLst>
              <a:ext uri="{FF2B5EF4-FFF2-40B4-BE49-F238E27FC236}">
                <a16:creationId xmlns:a16="http://schemas.microsoft.com/office/drawing/2014/main" id="{280A6045-4953-4E04-A0BE-9FB350EFBEAE}"/>
              </a:ext>
            </a:extLst>
          </p:cNvPr>
          <p:cNvSpPr/>
          <p:nvPr/>
        </p:nvSpPr>
        <p:spPr>
          <a:xfrm>
            <a:off x="3901847" y="1526842"/>
            <a:ext cx="1492985" cy="471872"/>
          </a:xfrm>
          <a:custGeom>
            <a:avLst/>
            <a:gdLst>
              <a:gd name="connsiteX0" fmla="*/ 0 w 1492985"/>
              <a:gd name="connsiteY0" fmla="*/ 0 h 471872"/>
              <a:gd name="connsiteX1" fmla="*/ 1492985 w 1492985"/>
              <a:gd name="connsiteY1" fmla="*/ 0 h 471872"/>
              <a:gd name="connsiteX2" fmla="*/ 1492985 w 1492985"/>
              <a:gd name="connsiteY2" fmla="*/ 471872 h 471872"/>
              <a:gd name="connsiteX3" fmla="*/ 0 w 1492985"/>
              <a:gd name="connsiteY3" fmla="*/ 471872 h 471872"/>
              <a:gd name="connsiteX4" fmla="*/ 0 w 1492985"/>
              <a:gd name="connsiteY4" fmla="*/ 0 h 47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471872">
                <a:moveTo>
                  <a:pt x="0" y="0"/>
                </a:moveTo>
                <a:lnTo>
                  <a:pt x="1492985" y="0"/>
                </a:lnTo>
                <a:lnTo>
                  <a:pt x="1492985" y="471872"/>
                </a:lnTo>
                <a:lnTo>
                  <a:pt x="0" y="4718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hueOff val="-1225557"/>
              <a:satOff val="-1705"/>
              <a:lumOff val="-654"/>
              <a:alphaOff val="0"/>
            </a:schemeClr>
          </a:lnRef>
          <a:fillRef idx="3">
            <a:schemeClr val="accent5">
              <a:hueOff val="-1225557"/>
              <a:satOff val="-1705"/>
              <a:lumOff val="-654"/>
              <a:alphaOff val="0"/>
            </a:schemeClr>
          </a:fillRef>
          <a:effectRef idx="2">
            <a:schemeClr val="accent5">
              <a:hueOff val="-1225557"/>
              <a:satOff val="-1705"/>
              <a:lumOff val="-6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171450" lvl="1" indent="-171450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Vikensved och </a:t>
            </a:r>
            <a:r>
              <a:rPr lang="sv-SE" sz="1400" dirty="0" err="1">
                <a:solidFill>
                  <a:prstClr val="white"/>
                </a:solidFill>
              </a:rPr>
              <a:t>Tveta</a:t>
            </a:r>
            <a:r>
              <a:rPr lang="sv-SE" sz="1400" dirty="0">
                <a:solidFill>
                  <a:prstClr val="white"/>
                </a:solidFill>
              </a:rPr>
              <a:t> klart</a:t>
            </a:r>
          </a:p>
        </p:txBody>
      </p:sp>
    </p:spTree>
    <p:extLst>
      <p:ext uri="{BB962C8B-B14F-4D97-AF65-F5344CB8AC3E}">
        <p14:creationId xmlns:p14="http://schemas.microsoft.com/office/powerpoint/2010/main" val="17796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15" grpId="0" animBg="1"/>
      <p:bldP spid="18" grpId="0"/>
      <p:bldP spid="6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 indent="-171450" algn="ctr" defTabSz="755650"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Lantmäteri</a:t>
            </a:r>
          </a:p>
          <a:p>
            <a:pPr marL="171450" lvl="1" indent="-171450" algn="ctr" defTabSz="755650"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förrättning</a:t>
            </a:r>
          </a:p>
          <a:p>
            <a:pPr marL="171450" lvl="1" indent="-171450" algn="ctr" defTabSz="755650"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Lantmäteri</a:t>
            </a:r>
          </a:p>
          <a:p>
            <a:pPr marL="171450" lvl="1" indent="-171450" algn="ctr" defTabSz="755650"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förrättning</a:t>
            </a:r>
          </a:p>
          <a:p>
            <a:endParaRPr lang="sv-SE" dirty="0"/>
          </a:p>
        </p:txBody>
      </p:sp>
      <p:pic>
        <p:nvPicPr>
          <p:cNvPr id="1026" name="Picture 2" descr="C:\Users\qvist\Desktop\grävord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260648"/>
            <a:ext cx="6616701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9956800" cy="9269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Vad ingår i installationen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392" y="1268760"/>
            <a:ext cx="9956800" cy="5040560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Föreningen står för: 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Grävning fram till medlemmens tomtgräns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Inblåsning av fiber </a:t>
            </a:r>
          </a:p>
          <a:p>
            <a:pPr lvl="1"/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Kontaktering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av fiber inne hos medlem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Allt material så som slang, sökband, fiber och fiberbox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Håltagning i yttervägg</a:t>
            </a:r>
          </a:p>
          <a:p>
            <a:pPr lvl="1"/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Medlemmen står för:</a:t>
            </a:r>
          </a:p>
          <a:p>
            <a:pPr lvl="1"/>
            <a:r>
              <a:rPr lang="sv-SE" sz="2000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Grävning och förläggning av </a:t>
            </a:r>
            <a:r>
              <a:rPr lang="sv-SE" sz="2000" spc="1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tomslang</a:t>
            </a:r>
            <a:r>
              <a:rPr lang="sv-SE" sz="2000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på minst 30cm djup och sökband på egen tomt, möjlighet att NCC gör detta mot ersättning.</a:t>
            </a:r>
          </a:p>
          <a:p>
            <a:pPr lvl="1"/>
            <a:r>
              <a:rPr lang="sv-SE" sz="2000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Jordat eluttag vid teknisk utrustning</a:t>
            </a:r>
          </a:p>
          <a:p>
            <a:pPr lvl="1"/>
            <a:r>
              <a:rPr lang="sv-SE" sz="2000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Vara behjälplig med tillträde när förening eller annan entreprenör installerar fiber och ansluter teknisk utrustning</a:t>
            </a: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87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"/>
            <a:ext cx="9184332" cy="681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7467600" cy="926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Blandad 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1384" y="1268760"/>
            <a:ext cx="7467600" cy="5040560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Faktura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Skickas ut snart, på 200kr.</a:t>
            </a:r>
          </a:p>
          <a:p>
            <a:r>
              <a:rPr lang="sv-SE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Ansökan ändring av budget 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 har ansökt om och blivit beviljade ca 1,8 miljoner mer i bidrag, vilket gör att vi inte längre ligger på marginalen att budgeten ska gå ihop.</a:t>
            </a:r>
          </a:p>
          <a:p>
            <a:pPr lvl="1"/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v-SE" sz="2000" b="1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Ägande av nätet</a:t>
            </a:r>
          </a:p>
          <a:p>
            <a:pPr lvl="1"/>
            <a:r>
              <a:rPr lang="sv-SE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Kravet från jordbruksverket är att äga det i 5 år. Styrelsen planerar sälja av nätet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efter</a:t>
            </a:r>
            <a:r>
              <a:rPr lang="sv-SE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10 år, för att inte riskera att bli skyldiga för momsersättning.</a:t>
            </a:r>
          </a:p>
          <a:p>
            <a:r>
              <a:rPr lang="sv-SE" b="1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Hur kommer man igång med internetanslutningen?</a:t>
            </a:r>
          </a:p>
          <a:p>
            <a:pPr lvl="1"/>
            <a:r>
              <a:rPr lang="sv-SE" spc="1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https://wexnet.se/kundcenter/kom-igang/kom-igang-nyligen-ansluten-villa/</a:t>
            </a:r>
            <a:r>
              <a:rPr lang="sv-SE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så ser man en film om hur man gör.</a:t>
            </a:r>
          </a:p>
          <a:p>
            <a:pPr lvl="1"/>
            <a:endParaRPr lang="sv-SE" sz="2000" spc="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72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7467600" cy="9269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 tänka på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392" y="1268760"/>
            <a:ext cx="7467600" cy="5040560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Gå in och titta på fiberkartan.se/2179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 fastigheten är såld, ska ett överlåtelseavtal skrivas på och skickas till föreningen, även ny medlemsansökan för den som tar över en fastighet. Dessa dokument finns på hemsidan.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 ni byter e-post adress, meddela oss. Kolla skräpkorgen ibland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Ny info läggs på </a:t>
            </a: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www.veff.se</a:t>
            </a: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Har ni frågor, tveka aldrig att höra av er! </a:t>
            </a: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styrelsen@veff.se</a:t>
            </a: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1"/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08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375920" y="4797152"/>
            <a:ext cx="5221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dirty="0" err="1">
                <a:latin typeface="Calibri" charset="0"/>
                <a:ea typeface="Calibri" charset="0"/>
                <a:cs typeface="Calibri" charset="0"/>
              </a:rPr>
              <a:t>www.veff.se</a:t>
            </a:r>
            <a:endParaRPr lang="sv-SE" sz="8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4980229"/>
            <a:ext cx="3111500" cy="11303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99456" y="98072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dirty="0"/>
              <a:t>Glöm inte….. </a:t>
            </a:r>
          </a:p>
        </p:txBody>
      </p:sp>
      <p:cxnSp>
        <p:nvCxnSpPr>
          <p:cNvPr id="7" name="Rak pil 6"/>
          <p:cNvCxnSpPr/>
          <p:nvPr/>
        </p:nvCxnSpPr>
        <p:spPr>
          <a:xfrm>
            <a:off x="4511824" y="2420888"/>
            <a:ext cx="2304256" cy="24482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0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Årsstämma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idx="1"/>
          </p:nvPr>
        </p:nvSpPr>
        <p:spPr/>
        <p:txBody>
          <a:bodyPr vert="horz"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9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body" idx="1"/>
          </p:nvPr>
        </p:nvSpPr>
        <p:spPr/>
        <p:txBody>
          <a:bodyPr vert="horz"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946696" y="117693"/>
            <a:ext cx="60486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Dagordning till årsstämma i </a:t>
            </a:r>
          </a:p>
          <a:p>
            <a:r>
              <a:rPr lang="sv-SE" sz="1600" dirty="0"/>
              <a:t>Ekonomisk förening Växjö East </a:t>
            </a:r>
            <a:r>
              <a:rPr lang="sv-SE" sz="1600" dirty="0" err="1"/>
              <a:t>Fibre</a:t>
            </a:r>
            <a:r>
              <a:rPr lang="sv-SE" sz="1600" dirty="0"/>
              <a:t> </a:t>
            </a:r>
          </a:p>
          <a:p>
            <a:r>
              <a:rPr lang="sv-SE" sz="1600" i="1" dirty="0"/>
              <a:t>30 juni 2020 kl 18.00, digitalt via Zoom</a:t>
            </a:r>
          </a:p>
          <a:p>
            <a:endParaRPr lang="sv-SE" sz="1600" dirty="0"/>
          </a:p>
          <a:p>
            <a:r>
              <a:rPr lang="sv-SE" sz="1600" dirty="0"/>
              <a:t>§1 Mötets öppnande </a:t>
            </a:r>
          </a:p>
          <a:p>
            <a:r>
              <a:rPr lang="sv-SE" sz="1600" dirty="0"/>
              <a:t>§2 Val av mötesordförande </a:t>
            </a:r>
          </a:p>
          <a:p>
            <a:r>
              <a:rPr lang="sv-SE" sz="1600" dirty="0"/>
              <a:t>§3 Val av mötessekreterare </a:t>
            </a:r>
          </a:p>
          <a:p>
            <a:r>
              <a:rPr lang="sv-SE" sz="1600" dirty="0"/>
              <a:t>§4 Val av personer (2) att justera protokollet </a:t>
            </a:r>
          </a:p>
          <a:p>
            <a:r>
              <a:rPr lang="sv-SE" sz="1600" dirty="0"/>
              <a:t>§5 Godkännande av dagordning </a:t>
            </a:r>
          </a:p>
          <a:p>
            <a:r>
              <a:rPr lang="sv-SE" sz="1600" dirty="0"/>
              <a:t>§6 Fastställande av röstlängd </a:t>
            </a:r>
          </a:p>
          <a:p>
            <a:r>
              <a:rPr lang="sv-SE" sz="1600" dirty="0"/>
              <a:t>§7 Årsmötets behöriga utlysande </a:t>
            </a:r>
          </a:p>
          <a:p>
            <a:r>
              <a:rPr lang="sv-SE" sz="1600" dirty="0"/>
              <a:t>§8 Verksamhetsberättelse </a:t>
            </a:r>
          </a:p>
          <a:p>
            <a:r>
              <a:rPr lang="sv-SE" sz="1600" dirty="0"/>
              <a:t>§9 Beslut om fastställande av balansräkningen och resultaträkningen, samt hur vinsten eller förlusten enligt den fastställda balansräkningen ska disponeras </a:t>
            </a:r>
          </a:p>
          <a:p>
            <a:r>
              <a:rPr lang="sv-SE" sz="1600" dirty="0"/>
              <a:t>§10 Frågan om ansvarsfrihet för avgående styrelse </a:t>
            </a:r>
          </a:p>
          <a:p>
            <a:r>
              <a:rPr lang="sv-SE" sz="1600" dirty="0"/>
              <a:t>§11 Frågan om arvode till styrelseledamöter och revisorer </a:t>
            </a:r>
          </a:p>
          <a:p>
            <a:r>
              <a:rPr lang="sv-SE" sz="1600" dirty="0"/>
              <a:t>§12 Medlemsavgift för kommande verksamhetsår </a:t>
            </a:r>
          </a:p>
          <a:p>
            <a:r>
              <a:rPr lang="sv-SE" sz="1600" dirty="0"/>
              <a:t>§13 Behandling av inkomna motioner och styrelsens förslag</a:t>
            </a:r>
          </a:p>
          <a:p>
            <a:r>
              <a:rPr lang="sv-SE" sz="1600" dirty="0"/>
              <a:t>§14 Serviceavgift för att nyttja nätet. Hur sker fakturering när en fastighet hyrs ut.</a:t>
            </a:r>
          </a:p>
          <a:p>
            <a:r>
              <a:rPr lang="sv-SE" sz="1600" dirty="0"/>
              <a:t>§15 Val av ordförande </a:t>
            </a:r>
          </a:p>
          <a:p>
            <a:r>
              <a:rPr lang="sv-SE" sz="1600" dirty="0"/>
              <a:t>§16 Val av övriga ledamöter </a:t>
            </a:r>
          </a:p>
          <a:p>
            <a:r>
              <a:rPr lang="sv-SE" sz="1600" dirty="0"/>
              <a:t>§17 Val av suppleanter </a:t>
            </a:r>
          </a:p>
          <a:p>
            <a:r>
              <a:rPr lang="sv-SE" sz="1600" dirty="0"/>
              <a:t>§18 Val av revisor </a:t>
            </a:r>
          </a:p>
          <a:p>
            <a:r>
              <a:rPr lang="sv-SE" sz="1600" dirty="0"/>
              <a:t>§19 Val av valberedning (minst 2) </a:t>
            </a:r>
          </a:p>
          <a:p>
            <a:r>
              <a:rPr lang="sv-SE" sz="1600" dirty="0"/>
              <a:t>§20 Mötets avslutande</a:t>
            </a:r>
          </a:p>
        </p:txBody>
      </p:sp>
    </p:spTree>
    <p:extLst>
      <p:ext uri="{BB962C8B-B14F-4D97-AF65-F5344CB8AC3E}">
        <p14:creationId xmlns:p14="http://schemas.microsoft.com/office/powerpoint/2010/main" val="37010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767408" y="319520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§1-5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246496"/>
            <a:ext cx="7920880" cy="3744416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sv-SE" sz="2800" dirty="0"/>
              <a:t>§1	Mötets öppnande</a:t>
            </a:r>
          </a:p>
          <a:p>
            <a:pPr marL="0" indent="0">
              <a:buNone/>
            </a:pPr>
            <a:r>
              <a:rPr lang="sv-SE" sz="2800" dirty="0"/>
              <a:t>§2	Val av mötesordförande</a:t>
            </a:r>
          </a:p>
          <a:p>
            <a:pPr marL="0" indent="0">
              <a:buNone/>
            </a:pPr>
            <a:r>
              <a:rPr lang="sv-SE" sz="2800" dirty="0"/>
              <a:t>§3	Val av mötessekreterare</a:t>
            </a:r>
          </a:p>
          <a:p>
            <a:pPr marL="0" indent="0">
              <a:buNone/>
            </a:pPr>
            <a:r>
              <a:rPr lang="sv-SE" sz="2800" dirty="0"/>
              <a:t>§4 	Val av 2 personer att justera protokollet</a:t>
            </a:r>
          </a:p>
          <a:p>
            <a:pPr marL="0" indent="0">
              <a:buNone/>
            </a:pPr>
            <a:r>
              <a:rPr lang="sv-SE" sz="2800" dirty="0"/>
              <a:t>§5	Godkännande av dagordning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2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341784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§6 Fastställande av röstlängd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400" y="1268760"/>
            <a:ext cx="7920880" cy="3744416"/>
          </a:xfrm>
        </p:spPr>
        <p:txBody>
          <a:bodyPr vert="horz"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/>
              <a:t>Enligt föreningens stadgar:</a:t>
            </a:r>
          </a:p>
          <a:p>
            <a:r>
              <a:rPr lang="sv-SE" sz="2400" dirty="0"/>
              <a:t>Varje medlem har 1 röst, dvs säga en röst per fastighet. </a:t>
            </a:r>
          </a:p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Medlem får företrädas av ombud som är make/maka/sambo eller annan medlem, Endast ett ombud får företräda medlem.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Tidigast 4 veckor och senast 2 veckor innan årsmötet</a:t>
            </a: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95400" y="3933056"/>
            <a:ext cx="7467600" cy="926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spc="-7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§7 Årsmötets behöriga utlysande</a:t>
            </a:r>
          </a:p>
        </p:txBody>
      </p:sp>
    </p:spTree>
    <p:extLst>
      <p:ext uri="{BB962C8B-B14F-4D97-AF65-F5344CB8AC3E}">
        <p14:creationId xmlns:p14="http://schemas.microsoft.com/office/powerpoint/2010/main" val="350637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7467600" cy="926976"/>
          </a:xfrm>
        </p:spPr>
        <p:txBody>
          <a:bodyPr anchor="ctr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</a:t>
            </a:r>
            <a:r>
              <a:rPr lang="sv-SE" sz="3200" b="0" dirty="0">
                <a:solidFill>
                  <a:schemeClr val="tx1"/>
                </a:solidFill>
              </a:rPr>
              <a:t>8 (1)</a:t>
            </a:r>
            <a:endParaRPr lang="sv-SE" sz="3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911424" y="908720"/>
            <a:ext cx="10369152" cy="737727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b="1" dirty="0">
                <a:latin typeface="Arial" charset="0"/>
                <a:ea typeface="Calibri" charset="0"/>
                <a:cs typeface="Times New Roman" charset="0"/>
              </a:rPr>
              <a:t>Verksamhetsberättelse 2019 –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b="1" dirty="0">
                <a:latin typeface="Arial" charset="0"/>
                <a:ea typeface="Calibri" charset="0"/>
                <a:cs typeface="Times New Roman" charset="0"/>
              </a:rPr>
              <a:t>Ek. förening Växjö </a:t>
            </a:r>
            <a:r>
              <a:rPr lang="sv-SE" b="1" dirty="0" err="1">
                <a:latin typeface="Arial" charset="0"/>
                <a:ea typeface="Calibri" charset="0"/>
                <a:cs typeface="Times New Roman" charset="0"/>
              </a:rPr>
              <a:t>East</a:t>
            </a:r>
            <a:r>
              <a:rPr lang="sv-SE" b="1" dirty="0"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sv-SE" b="1" dirty="0" err="1">
                <a:latin typeface="Arial" charset="0"/>
                <a:ea typeface="Calibri" charset="0"/>
                <a:cs typeface="Times New Roman" charset="0"/>
              </a:rPr>
              <a:t>Fibre</a:t>
            </a:r>
            <a:r>
              <a:rPr lang="sv-SE" b="1" dirty="0">
                <a:latin typeface="Arial" charset="0"/>
                <a:ea typeface="Calibri" charset="0"/>
                <a:cs typeface="Times New Roman" charset="0"/>
              </a:rPr>
              <a:t> </a:t>
            </a:r>
            <a:endParaRPr lang="sv-SE" b="1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Fakta om året som gått 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Antalet betalande medlemmar vid årets slut: 241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Medlemsavgift för 2018: 0 kr.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i="1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i="1" u="sng" dirty="0">
                <a:latin typeface="Calibri" charset="0"/>
                <a:ea typeface="Calibri" charset="0"/>
                <a:cs typeface="Times New Roman" charset="0"/>
              </a:rPr>
              <a:t>Styrelse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Ordförande: Henrik Engqvist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Vice ordf.:  Maria Thorstensson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Sekreterare: Birgitta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Estberg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Kassör: Per-Ove Augustsson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Övriga ledamöter: Jörgen Liljegren, Stefan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Fehrm</a:t>
            </a: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, Christer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Estberg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Suppleanter: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Tonny</a:t>
            </a: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 Fransson och Tomas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Vaedelund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Antalet protokollförda sammanträden: 4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Beskrivning av genomförd verksamhet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Under 2019 har föreningen arbetat med att: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/>
              <a:t>Tecknat avtal med en entreprenör, </a:t>
            </a:r>
            <a:r>
              <a:rPr lang="sv-SE" dirty="0" err="1"/>
              <a:t>Eltel</a:t>
            </a:r>
            <a:r>
              <a:rPr lang="sv-SE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/>
              <a:t>Arbetat med ansökningar till Trafikverket.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/>
              <a:t>Haft fem möten med Lantmäteriet, en för varje etapp/by.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/>
              <a:t>Påbörjat gräventreprenaden i </a:t>
            </a:r>
            <a:r>
              <a:rPr lang="sv-SE" dirty="0" err="1"/>
              <a:t>Kårestad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64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97768"/>
            <a:ext cx="7467600" cy="638944"/>
          </a:xfrm>
        </p:spPr>
        <p:txBody>
          <a:bodyPr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§8 (2)</a:t>
            </a:r>
            <a:endParaRPr lang="sv-SE" sz="3200" b="0" dirty="0">
              <a:solidFill>
                <a:srgbClr val="FF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783632" y="692696"/>
            <a:ext cx="6096000" cy="4345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3390">
              <a:lnSpc>
                <a:spcPct val="115000"/>
              </a:lnSpc>
              <a:spcAft>
                <a:spcPts val="600"/>
              </a:spcAft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Verksamhetsplan för 2020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I maj 2016 beviljades föreningen bidrag för bredbandsutbyggnad.  Under 2020 kommer föreningen att: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Upphandla Kommunikationsoperatör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Slutföra lantmäteriförrättningar.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Slutföra entreprenaden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Påbörja redovisning till Länsstyrelsen/Jordbruksverket så att vi får bidraget utbetalat.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Ekonomisk berättelse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Består av resultat- och balansräkning samt revisorns berättelse. </a:t>
            </a:r>
            <a:endParaRPr lang="sv-SE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8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72237"/>
            <a:ext cx="7467600" cy="576064"/>
          </a:xfrm>
        </p:spPr>
        <p:txBody>
          <a:bodyPr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§9 </a:t>
            </a:r>
            <a:r>
              <a:rPr lang="sv-SE" sz="3200" b="0" dirty="0">
                <a:solidFill>
                  <a:schemeClr val="tx1"/>
                </a:solidFill>
              </a:rPr>
              <a:t>Balansräkning och resultaträkning (1)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548680"/>
            <a:ext cx="7772400" cy="61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3EE953E-B873-4B97-BD64-4AE24E61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547125"/>
            <a:ext cx="8252297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90392"/>
      </p:ext>
    </p:extLst>
  </p:cSld>
  <p:clrMapOvr>
    <a:masterClrMapping/>
  </p:clrMapOvr>
</p:sld>
</file>

<file path=ppt/theme/theme1.xml><?xml version="1.0" encoding="utf-8"?>
<a:theme xmlns:a="http://schemas.openxmlformats.org/drawingml/2006/main" name="Vy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y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4216</TotalTime>
  <Words>1036</Words>
  <Application>Microsoft Office PowerPoint</Application>
  <PresentationFormat>Bredbild</PresentationFormat>
  <Paragraphs>193</Paragraphs>
  <Slides>26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Century Gothic</vt:lpstr>
      <vt:lpstr>Symbol</vt:lpstr>
      <vt:lpstr>Wingdings</vt:lpstr>
      <vt:lpstr>Wingdings 2</vt:lpstr>
      <vt:lpstr>Vy</vt:lpstr>
      <vt:lpstr>Office-tema</vt:lpstr>
      <vt:lpstr>Årsstämma 2020 Informationsmöte </vt:lpstr>
      <vt:lpstr>Dagens program</vt:lpstr>
      <vt:lpstr>Årsstämma</vt:lpstr>
      <vt:lpstr>PowerPoint-presentation</vt:lpstr>
      <vt:lpstr>§1-5</vt:lpstr>
      <vt:lpstr>§6 Fastställande av röstlängd</vt:lpstr>
      <vt:lpstr>§8 (1)</vt:lpstr>
      <vt:lpstr>§8 (2)</vt:lpstr>
      <vt:lpstr>§9 Balansräkning och resultaträkning (1)</vt:lpstr>
      <vt:lpstr>§9 Balansräkning och resultaträkning (2)</vt:lpstr>
      <vt:lpstr>§9 Balansräkning och resultaträkning (3)</vt:lpstr>
      <vt:lpstr>§9 Balansräkning och resultaträkning (4)  Styrelsens förslag: Vinst överförs i ny räkning</vt:lpstr>
      <vt:lpstr>§10 Ansvarsfrihet för styrelsen</vt:lpstr>
      <vt:lpstr>§11 Arvode till styrelse och revisorer</vt:lpstr>
      <vt:lpstr>§12 Medlemsavgift för kommande verksamhetsår</vt:lpstr>
      <vt:lpstr>§13-14 Behandling av inkomna motioner och styrelsens förslag</vt:lpstr>
      <vt:lpstr>§15-19 Val till styrelsen</vt:lpstr>
      <vt:lpstr>§20 Mötets avslutande</vt:lpstr>
      <vt:lpstr>Information om projektet</vt:lpstr>
      <vt:lpstr>Tidplan för projektet</vt:lpstr>
      <vt:lpstr>PowerPoint-presentation</vt:lpstr>
      <vt:lpstr>Vad ingår i installationen</vt:lpstr>
      <vt:lpstr>PowerPoint-presentation</vt:lpstr>
      <vt:lpstr>Blandad information</vt:lpstr>
      <vt:lpstr>Att tänka på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alla från Kyrkeryd, Kårestad, Södra Åreda, Risinge, Tveta och Vikensved!</dc:title>
  <dc:creator>Christer Estberg</dc:creator>
  <cp:lastModifiedBy>Engqvist Henrik</cp:lastModifiedBy>
  <cp:revision>122</cp:revision>
  <cp:lastPrinted>2016-06-12T06:03:57Z</cp:lastPrinted>
  <dcterms:created xsi:type="dcterms:W3CDTF">2014-02-05T10:39:40Z</dcterms:created>
  <dcterms:modified xsi:type="dcterms:W3CDTF">2020-06-27T21:50:02Z</dcterms:modified>
</cp:coreProperties>
</file>