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4020" r:id="rId2"/>
  </p:sldMasterIdLst>
  <p:notesMasterIdLst>
    <p:notesMasterId r:id="rId32"/>
  </p:notesMasterIdLst>
  <p:handoutMasterIdLst>
    <p:handoutMasterId r:id="rId33"/>
  </p:handoutMasterIdLst>
  <p:sldIdLst>
    <p:sldId id="259" r:id="rId3"/>
    <p:sldId id="278" r:id="rId4"/>
    <p:sldId id="279" r:id="rId5"/>
    <p:sldId id="297" r:id="rId6"/>
    <p:sldId id="299" r:id="rId7"/>
    <p:sldId id="300" r:id="rId8"/>
    <p:sldId id="283" r:id="rId9"/>
    <p:sldId id="289" r:id="rId10"/>
    <p:sldId id="280" r:id="rId11"/>
    <p:sldId id="301" r:id="rId12"/>
    <p:sldId id="302" r:id="rId13"/>
    <p:sldId id="304" r:id="rId14"/>
    <p:sldId id="290" r:id="rId15"/>
    <p:sldId id="282" r:id="rId16"/>
    <p:sldId id="291" r:id="rId17"/>
    <p:sldId id="305" r:id="rId18"/>
    <p:sldId id="292" r:id="rId19"/>
    <p:sldId id="293" r:id="rId20"/>
    <p:sldId id="284" r:id="rId21"/>
    <p:sldId id="288" r:id="rId22"/>
    <p:sldId id="308" r:id="rId23"/>
    <p:sldId id="307" r:id="rId24"/>
    <p:sldId id="309" r:id="rId25"/>
    <p:sldId id="311" r:id="rId26"/>
    <p:sldId id="313" r:id="rId27"/>
    <p:sldId id="295" r:id="rId28"/>
    <p:sldId id="310" r:id="rId29"/>
    <p:sldId id="286" r:id="rId30"/>
    <p:sldId id="273" r:id="rId31"/>
  </p:sldIdLst>
  <p:sldSz cx="12192000" cy="6858000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 autoAdjust="0"/>
    <p:restoredTop sz="89643" autoAdjust="0"/>
  </p:normalViewPr>
  <p:slideViewPr>
    <p:cSldViewPr>
      <p:cViewPr varScale="1">
        <p:scale>
          <a:sx n="100" d="100"/>
          <a:sy n="100" d="100"/>
        </p:scale>
        <p:origin x="-4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237C-234B-4B9B-B928-3A59AF67583A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E93D-27BF-4AC4-9E1C-0449503CC69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30926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01CB-7292-4548-8719-E42B3595E542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7255A-BD6B-4745-8B66-CD675F05B8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00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7919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116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36D5-444F-614B-920D-4264B3424DFF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97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1763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7255A-BD6B-4745-8B66-CD675F05B80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1763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88579B4-8023-45E2-9FF0-E7DF781FC7AB}" type="datetimeFigureOut">
              <a:rPr lang="sv-SE" smtClean="0"/>
              <a:pPr/>
              <a:t>2019-06-01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EE4040A-27DF-49BD-8EDF-373DAA23CD1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8176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7EE6-0985-E54B-B02A-659C29B415C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2019-06-01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BD0C-4BE8-644A-B263-EDDC876AE1E5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tyrelsen@veff.se" TargetMode="External"/><Relationship Id="rId2" Type="http://schemas.openxmlformats.org/officeDocument/2006/relationships/hyperlink" Target="http://www.veff.s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431704" y="2780928"/>
            <a:ext cx="6264696" cy="189436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sv-SE" sz="5400" b="0" dirty="0">
                <a:latin typeface="Century Gothic" charset="0"/>
                <a:ea typeface="Century Gothic" charset="0"/>
                <a:cs typeface="Century Gothic" charset="0"/>
              </a:rPr>
              <a:t>Årsstämma 2019 Informationsmöte</a:t>
            </a:r>
            <a:r>
              <a:rPr lang="sv-SE" sz="2800" b="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sv-SE" sz="2800" b="0" dirty="0">
                <a:latin typeface="Century Gothic" charset="0"/>
                <a:ea typeface="Century Gothic" charset="0"/>
                <a:cs typeface="Century Gothic" charset="0"/>
              </a:rPr>
            </a:br>
            <a:endParaRPr lang="sv-SE" sz="4400" b="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9416" y="5373216"/>
            <a:ext cx="3111500" cy="11303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4312" y="4604700"/>
            <a:ext cx="1959116" cy="19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2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576064"/>
          </a:xfrm>
        </p:spPr>
        <p:txBody>
          <a:bodyPr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3200" b="0" dirty="0">
                <a:solidFill>
                  <a:schemeClr val="tx1"/>
                </a:solidFill>
              </a:rPr>
              <a:t>Balansräkning och resultaträkning (2)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7" y="1635832"/>
            <a:ext cx="10441159" cy="7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20888"/>
            <a:ext cx="10848528" cy="41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603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576064"/>
          </a:xfrm>
        </p:spPr>
        <p:txBody>
          <a:bodyPr anchor="t">
            <a:normAutofit/>
          </a:bodyPr>
          <a:lstStyle/>
          <a:p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2800" b="0" dirty="0">
                <a:solidFill>
                  <a:schemeClr val="tx1"/>
                </a:solidFill>
              </a:rPr>
              <a:t>Balansräkning och resultaträkning (3)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7" y="856457"/>
            <a:ext cx="10801200" cy="55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72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7467600" cy="576064"/>
          </a:xfrm>
        </p:spPr>
        <p:txBody>
          <a:bodyPr anchor="t">
            <a:normAutofit fontScale="90000"/>
          </a:bodyPr>
          <a:lstStyle/>
          <a:p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2800" b="0" dirty="0">
                <a:solidFill>
                  <a:schemeClr val="tx1"/>
                </a:solidFill>
              </a:rPr>
              <a:t>Balansräkning och resultaträkning (4)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/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Styrelsens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förslag: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Vinst överförs</a:t>
            </a:r>
            <a:br>
              <a:rPr lang="sv-SE" sz="2800" b="0" dirty="0">
                <a:solidFill>
                  <a:schemeClr val="tx1"/>
                </a:solidFill>
              </a:rPr>
            </a:br>
            <a:r>
              <a:rPr lang="sv-SE" sz="2800" b="0" dirty="0">
                <a:solidFill>
                  <a:schemeClr val="tx1"/>
                </a:solidFill>
              </a:rPr>
              <a:t>i ny räkning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493156"/>
            <a:ext cx="7337251" cy="63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717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§10 Ansvarsfrihet</a:t>
            </a:r>
            <a:b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 styrelsen</a:t>
            </a:r>
            <a:endParaRPr lang="sv-SE" sz="2800" b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0"/>
            <a:ext cx="5400600" cy="680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888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§11 </a:t>
            </a:r>
            <a:r>
              <a:rPr lang="sv-SE" sz="3200" b="0" dirty="0">
                <a:solidFill>
                  <a:schemeClr val="tx1"/>
                </a:solidFill>
              </a:rPr>
              <a:t>Arvode till styrelse och revisorer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400" y="1052736"/>
            <a:ext cx="7920880" cy="3744416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Styrelse: 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Inget arvode</a:t>
            </a: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Revision på löpande räkning </a:t>
            </a:r>
          </a:p>
          <a:p>
            <a:pPr lvl="1"/>
            <a:r>
              <a:rPr lang="sv-SE" sz="2000" dirty="0">
                <a:solidFill>
                  <a:schemeClr val="tx1"/>
                </a:solidFill>
              </a:rPr>
              <a:t>Ca 3000 kr</a:t>
            </a:r>
            <a:endParaRPr lang="sv-SE" dirty="0">
              <a:solidFill>
                <a:schemeClr val="tx1"/>
              </a:solidFill>
            </a:endParaRPr>
          </a:p>
          <a:p>
            <a:pPr lvl="1"/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75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8784976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§12 Medlemsavgift för kommande verksamhetsår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187624"/>
            <a:ext cx="7920880" cy="3744416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/>
                </a:solidFill>
              </a:rPr>
              <a:t>Ingen medlemsavgift 2019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/>
                </a:solidFill>
              </a:rPr>
              <a:t>Styrelsen har befogenhet att besluta för medlemsavgift 2020 med inbetalning under våren</a:t>
            </a:r>
            <a:endParaRPr lang="sv-SE" sz="2200" dirty="0">
              <a:solidFill>
                <a:schemeClr val="tx1"/>
              </a:solidFill>
            </a:endParaRPr>
          </a:p>
          <a:p>
            <a:pPr lvl="1"/>
            <a:endParaRPr lang="sv-SE" dirty="0">
              <a:solidFill>
                <a:srgbClr val="FF0000"/>
              </a:solidFill>
            </a:endParaRPr>
          </a:p>
          <a:p>
            <a:pPr lvl="1"/>
            <a:endParaRPr lang="sv-SE" sz="1600" dirty="0">
              <a:solidFill>
                <a:srgbClr val="FF0000"/>
              </a:solidFill>
            </a:endParaRPr>
          </a:p>
          <a:p>
            <a:pPr lvl="1"/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4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310505"/>
            <a:ext cx="9505056" cy="9269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§13 Behandling av inkomna motioner och styrelsens förslag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252" y="1124744"/>
            <a:ext cx="7920880" cy="3744416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 dirty="0"/>
              <a:t>Inget att behandla</a:t>
            </a:r>
          </a:p>
          <a:p>
            <a:pPr lvl="1"/>
            <a:endParaRPr lang="sv-SE" sz="1600" dirty="0">
              <a:solidFill>
                <a:srgbClr val="FF0000"/>
              </a:solidFill>
            </a:endParaRPr>
          </a:p>
          <a:p>
            <a:pPr lvl="1"/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08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§14-18 Val till styrelsen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052736"/>
            <a:ext cx="7920880" cy="3744416"/>
          </a:xfrm>
        </p:spPr>
        <p:txBody>
          <a:bodyPr vert="horz">
            <a:normAutofit/>
          </a:bodyPr>
          <a:lstStyle/>
          <a:p>
            <a:r>
              <a:rPr lang="sv-SE" sz="2800" dirty="0"/>
              <a:t>Val av ordförande </a:t>
            </a:r>
          </a:p>
          <a:p>
            <a:r>
              <a:rPr lang="sv-SE" sz="2800" dirty="0"/>
              <a:t>Val av övriga ledamöter </a:t>
            </a:r>
          </a:p>
          <a:p>
            <a:r>
              <a:rPr lang="sv-SE" sz="2800" dirty="0"/>
              <a:t>Val av suppleanter</a:t>
            </a:r>
          </a:p>
          <a:p>
            <a:r>
              <a:rPr lang="sv-SE" sz="2800" dirty="0"/>
              <a:t>Val av revisor </a:t>
            </a:r>
          </a:p>
          <a:p>
            <a:r>
              <a:rPr lang="en-US" sz="2800" dirty="0"/>
              <a:t>Val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valberedning</a:t>
            </a:r>
            <a:r>
              <a:rPr lang="en-US" sz="2800" dirty="0"/>
              <a:t> (</a:t>
            </a:r>
            <a:r>
              <a:rPr lang="en-US" sz="2800" dirty="0" err="1"/>
              <a:t>minst</a:t>
            </a:r>
            <a:r>
              <a:rPr lang="en-US" sz="2800" dirty="0"/>
              <a:t> 2)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7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341784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§19 Mötets avslutande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1544" y="1268760"/>
            <a:ext cx="7920880" cy="3744416"/>
          </a:xfrm>
        </p:spPr>
        <p:txBody>
          <a:bodyPr vert="horz"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52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Information om projektet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 vert="horz"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25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7467600" cy="926976"/>
          </a:xfrm>
        </p:spPr>
        <p:txBody>
          <a:bodyPr>
            <a:normAutofit/>
          </a:bodyPr>
          <a:lstStyle/>
          <a:p>
            <a:r>
              <a:rPr lang="sv-SE" b="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Dagens program</a:t>
            </a:r>
            <a:endParaRPr lang="sv-SE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68760"/>
            <a:ext cx="7920880" cy="3744416"/>
          </a:xfr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Föreningens årsstämma enligt dagordning</a:t>
            </a:r>
          </a:p>
          <a:p>
            <a:pPr>
              <a:lnSpc>
                <a:spcPct val="90000"/>
              </a:lnSpc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kring projektet</a:t>
            </a:r>
          </a:p>
          <a:p>
            <a:pPr lvl="1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Tidplan – vilka hinder ser vi?</a:t>
            </a:r>
          </a:p>
          <a:p>
            <a:pPr lvl="1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Fastighetsinstallation</a:t>
            </a:r>
          </a:p>
          <a:p>
            <a:pPr lvl="1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 från </a:t>
            </a:r>
            <a:r>
              <a:rPr lang="sv-S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Eltel</a:t>
            </a: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NCC</a:t>
            </a:r>
          </a:p>
          <a:p>
            <a:pPr lvl="1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Möjlighet till frågor</a:t>
            </a:r>
          </a:p>
          <a:p>
            <a:pPr lvl="1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444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7723"/>
            <a:ext cx="7467600" cy="926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Varför tar det tid? Vad händer egentligen?</a:t>
            </a:r>
          </a:p>
        </p:txBody>
      </p:sp>
      <p:sp>
        <p:nvSpPr>
          <p:cNvPr id="40" name="Frihandsfigur 39"/>
          <p:cNvSpPr/>
          <p:nvPr/>
        </p:nvSpPr>
        <p:spPr>
          <a:xfrm>
            <a:off x="1631504" y="3486016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/>
              <a:t>Projektering tar tid och vi gör det </a:t>
            </a:r>
            <a:r>
              <a:rPr lang="sv-SE" dirty="0" smtClean="0"/>
              <a:t>själva</a:t>
            </a:r>
          </a:p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 smtClean="0"/>
              <a:t>(för att spara pengar)</a:t>
            </a:r>
            <a:endParaRPr lang="sv-SE" dirty="0"/>
          </a:p>
        </p:txBody>
      </p:sp>
      <p:sp>
        <p:nvSpPr>
          <p:cNvPr id="44" name="Frihandsfigur 43"/>
          <p:cNvSpPr/>
          <p:nvPr/>
        </p:nvSpPr>
        <p:spPr>
          <a:xfrm>
            <a:off x="3689763" y="2346338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/>
              <a:t>Sjukdomar och bortfall från styrelsen</a:t>
            </a:r>
          </a:p>
        </p:txBody>
      </p:sp>
      <p:sp>
        <p:nvSpPr>
          <p:cNvPr id="48" name="Frihandsfigur 47"/>
          <p:cNvSpPr/>
          <p:nvPr/>
        </p:nvSpPr>
        <p:spPr>
          <a:xfrm>
            <a:off x="1631504" y="1219064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/>
              <a:t>Många fler medlemmar nu</a:t>
            </a:r>
          </a:p>
        </p:txBody>
      </p:sp>
      <p:sp>
        <p:nvSpPr>
          <p:cNvPr id="52" name="Frihandsfigur 51"/>
          <p:cNvSpPr/>
          <p:nvPr/>
        </p:nvSpPr>
        <p:spPr>
          <a:xfrm>
            <a:off x="5749492" y="1214413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/>
              <a:t>Svårt att få in avtal, administrationstiden har ökat markant</a:t>
            </a:r>
          </a:p>
        </p:txBody>
      </p:sp>
      <p:sp>
        <p:nvSpPr>
          <p:cNvPr id="56" name="Frihandsfigur 55"/>
          <p:cNvSpPr/>
          <p:nvPr/>
        </p:nvSpPr>
        <p:spPr>
          <a:xfrm>
            <a:off x="7807750" y="100320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>
                <a:solidFill>
                  <a:srgbClr val="FF0000"/>
                </a:solidFill>
              </a:rPr>
              <a:t>Tillstånd från myndigheter har dragit ut på tiden</a:t>
            </a:r>
          </a:p>
        </p:txBody>
      </p:sp>
      <p:sp>
        <p:nvSpPr>
          <p:cNvPr id="60" name="Frihandsfigur 59"/>
          <p:cNvSpPr/>
          <p:nvPr/>
        </p:nvSpPr>
        <p:spPr>
          <a:xfrm>
            <a:off x="7790573" y="2448644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/>
              <a:t>Vårt projekt är ett av de största</a:t>
            </a:r>
          </a:p>
        </p:txBody>
      </p:sp>
      <p:sp>
        <p:nvSpPr>
          <p:cNvPr id="64" name="Frihandsfigur 63"/>
          <p:cNvSpPr/>
          <p:nvPr/>
        </p:nvSpPr>
        <p:spPr>
          <a:xfrm>
            <a:off x="3688290" y="4618716"/>
            <a:ext cx="2392705" cy="2050644"/>
          </a:xfrm>
          <a:custGeom>
            <a:avLst/>
            <a:gdLst>
              <a:gd name="connsiteX0" fmla="*/ 0 w 1149864"/>
              <a:gd name="connsiteY0" fmla="*/ 493512 h 987023"/>
              <a:gd name="connsiteX1" fmla="*/ 246756 w 1149864"/>
              <a:gd name="connsiteY1" fmla="*/ 0 h 987023"/>
              <a:gd name="connsiteX2" fmla="*/ 903108 w 1149864"/>
              <a:gd name="connsiteY2" fmla="*/ 0 h 987023"/>
              <a:gd name="connsiteX3" fmla="*/ 1149864 w 1149864"/>
              <a:gd name="connsiteY3" fmla="*/ 493512 h 987023"/>
              <a:gd name="connsiteX4" fmla="*/ 903108 w 1149864"/>
              <a:gd name="connsiteY4" fmla="*/ 987023 h 987023"/>
              <a:gd name="connsiteX5" fmla="*/ 246756 w 1149864"/>
              <a:gd name="connsiteY5" fmla="*/ 987023 h 987023"/>
              <a:gd name="connsiteX6" fmla="*/ 0 w 1149864"/>
              <a:gd name="connsiteY6" fmla="*/ 493512 h 98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864" h="987023">
                <a:moveTo>
                  <a:pt x="0" y="493512"/>
                </a:moveTo>
                <a:lnTo>
                  <a:pt x="246756" y="0"/>
                </a:lnTo>
                <a:lnTo>
                  <a:pt x="903108" y="0"/>
                </a:lnTo>
                <a:lnTo>
                  <a:pt x="1149864" y="493512"/>
                </a:lnTo>
                <a:lnTo>
                  <a:pt x="903108" y="987023"/>
                </a:lnTo>
                <a:lnTo>
                  <a:pt x="246756" y="987023"/>
                </a:lnTo>
                <a:lnTo>
                  <a:pt x="0" y="493512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4" tIns="160476" rIns="178074" bIns="160476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/>
              <a:t>Vi i styrelsen gör detta helt på vår fritid</a:t>
            </a:r>
          </a:p>
        </p:txBody>
      </p:sp>
    </p:spTree>
    <p:extLst>
      <p:ext uri="{BB962C8B-B14F-4D97-AF65-F5344CB8AC3E}">
        <p14:creationId xmlns:p14="http://schemas.microsoft.com/office/powerpoint/2010/main" xmlns="" val="8243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8" grpId="0" animBg="1"/>
      <p:bldP spid="52" grpId="0" animBg="1"/>
      <p:bldP spid="56" grpId="0" animBg="1"/>
      <p:bldP spid="60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Budget för projektet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Budgeten gick inte ihop för projektet, enligt de anbud som kom in 2018.</a:t>
            </a:r>
          </a:p>
          <a:p>
            <a:r>
              <a:rPr lang="sv-SE" dirty="0"/>
              <a:t>Anledningar:</a:t>
            </a:r>
          </a:p>
          <a:p>
            <a:r>
              <a:rPr lang="sv-SE" dirty="0"/>
              <a:t>Från 146 (då vi sökte bidrag) till 239 anslutningar.</a:t>
            </a:r>
          </a:p>
          <a:p>
            <a:endParaRPr lang="sv-SE" dirty="0"/>
          </a:p>
          <a:p>
            <a:r>
              <a:rPr lang="sv-SE" dirty="0"/>
              <a:t>Lösningar:</a:t>
            </a:r>
          </a:p>
          <a:p>
            <a:r>
              <a:rPr lang="sv-SE" strike="sngStrike" dirty="0"/>
              <a:t>1. Öka insatsen</a:t>
            </a:r>
          </a:p>
          <a:p>
            <a:r>
              <a:rPr lang="sv-SE" strike="sngStrike" dirty="0"/>
              <a:t>2. Ta bort medlemmar</a:t>
            </a:r>
          </a:p>
          <a:p>
            <a:r>
              <a:rPr lang="sv-SE" strike="sngStrike" dirty="0"/>
              <a:t>3. Upphandla vårt bidrag</a:t>
            </a:r>
          </a:p>
          <a:p>
            <a:r>
              <a:rPr lang="sv-SE" dirty="0"/>
              <a:t>4. Samförläggning och hyra med </a:t>
            </a:r>
            <a:r>
              <a:rPr lang="sv-SE" dirty="0" err="1"/>
              <a:t>Wexnet</a:t>
            </a:r>
            <a:r>
              <a:rPr lang="sv-SE" dirty="0"/>
              <a:t>, Eon. Länsstyrelsens jurister inblandade.</a:t>
            </a:r>
          </a:p>
          <a:p>
            <a:r>
              <a:rPr lang="sv-SE" strike="sngStrike" dirty="0"/>
              <a:t>Telia inte intresserade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0823" y="305447"/>
            <a:ext cx="10449262" cy="555830"/>
          </a:xfrm>
        </p:spPr>
        <p:txBody>
          <a:bodyPr>
            <a:normAutofit/>
          </a:bodyPr>
          <a:lstStyle/>
          <a:p>
            <a:pPr algn="l"/>
            <a:r>
              <a:rPr lang="sv-SE" sz="3200" dirty="0">
                <a:latin typeface="Century Gothic" charset="0"/>
                <a:ea typeface="Century Gothic" charset="0"/>
                <a:cs typeface="Century Gothic" charset="0"/>
              </a:rPr>
              <a:t>Tidplan för projektet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75" y="6099580"/>
            <a:ext cx="1428769" cy="51337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789" y="5615706"/>
            <a:ext cx="1023012" cy="997253"/>
          </a:xfrm>
          <a:prstGeom prst="rect">
            <a:avLst/>
          </a:prstGeom>
        </p:spPr>
      </p:pic>
      <p:sp>
        <p:nvSpPr>
          <p:cNvPr id="24" name="Frihandsfigur 23"/>
          <p:cNvSpPr/>
          <p:nvPr/>
        </p:nvSpPr>
        <p:spPr>
          <a:xfrm>
            <a:off x="1895518" y="1610124"/>
            <a:ext cx="1492985" cy="471872"/>
          </a:xfrm>
          <a:custGeom>
            <a:avLst/>
            <a:gdLst>
              <a:gd name="connsiteX0" fmla="*/ 0 w 1492985"/>
              <a:gd name="connsiteY0" fmla="*/ 0 h 471872"/>
              <a:gd name="connsiteX1" fmla="*/ 1492985 w 1492985"/>
              <a:gd name="connsiteY1" fmla="*/ 0 h 471872"/>
              <a:gd name="connsiteX2" fmla="*/ 1492985 w 1492985"/>
              <a:gd name="connsiteY2" fmla="*/ 471872 h 471872"/>
              <a:gd name="connsiteX3" fmla="*/ 0 w 1492985"/>
              <a:gd name="connsiteY3" fmla="*/ 471872 h 471872"/>
              <a:gd name="connsiteX4" fmla="*/ 0 w 1492985"/>
              <a:gd name="connsiteY4" fmla="*/ 0 h 4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471872">
                <a:moveTo>
                  <a:pt x="0" y="0"/>
                </a:moveTo>
                <a:lnTo>
                  <a:pt x="1492985" y="0"/>
                </a:lnTo>
                <a:lnTo>
                  <a:pt x="1492985" y="471872"/>
                </a:lnTo>
                <a:lnTo>
                  <a:pt x="0" y="4718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-1225557"/>
              <a:satOff val="-1705"/>
              <a:lumOff val="-654"/>
              <a:alphaOff val="0"/>
            </a:schemeClr>
          </a:lnRef>
          <a:fillRef idx="3">
            <a:schemeClr val="accent5">
              <a:hueOff val="-1225557"/>
              <a:satOff val="-1705"/>
              <a:lumOff val="-654"/>
              <a:alphaOff val="0"/>
            </a:schemeClr>
          </a:fillRef>
          <a:effectRef idx="2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171450" lvl="1" indent="-171450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Lantmäteri</a:t>
            </a:r>
          </a:p>
          <a:p>
            <a:pPr marL="171450" lvl="1" indent="-171450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förrättning</a:t>
            </a:r>
          </a:p>
        </p:txBody>
      </p:sp>
      <p:sp>
        <p:nvSpPr>
          <p:cNvPr id="25" name="Frihandsfigur 24"/>
          <p:cNvSpPr/>
          <p:nvPr/>
        </p:nvSpPr>
        <p:spPr>
          <a:xfrm>
            <a:off x="1895518" y="2081997"/>
            <a:ext cx="1492985" cy="1098586"/>
          </a:xfrm>
          <a:custGeom>
            <a:avLst/>
            <a:gdLst>
              <a:gd name="connsiteX0" fmla="*/ 0 w 1492985"/>
              <a:gd name="connsiteY0" fmla="*/ 0 h 932270"/>
              <a:gd name="connsiteX1" fmla="*/ 1492985 w 1492985"/>
              <a:gd name="connsiteY1" fmla="*/ 0 h 932270"/>
              <a:gd name="connsiteX2" fmla="*/ 1492985 w 1492985"/>
              <a:gd name="connsiteY2" fmla="*/ 932270 h 932270"/>
              <a:gd name="connsiteX3" fmla="*/ 0 w 1492985"/>
              <a:gd name="connsiteY3" fmla="*/ 932270 h 932270"/>
              <a:gd name="connsiteX4" fmla="*/ 0 w 1492985"/>
              <a:gd name="connsiteY4" fmla="*/ 0 h 9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932270">
                <a:moveTo>
                  <a:pt x="0" y="0"/>
                </a:moveTo>
                <a:lnTo>
                  <a:pt x="1492985" y="0"/>
                </a:lnTo>
                <a:lnTo>
                  <a:pt x="1492985" y="932270"/>
                </a:lnTo>
                <a:lnTo>
                  <a:pt x="0" y="9322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lnRef>
          <a:fillRef idx="1"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fillRef>
          <a:effectRef idx="0"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Risinge 27 maj.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sv-SE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Kårestad</a:t>
            </a: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juni.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Helt klart september?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sv-SE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8" name="Frihandsfigur 27"/>
          <p:cNvSpPr/>
          <p:nvPr/>
        </p:nvSpPr>
        <p:spPr>
          <a:xfrm>
            <a:off x="3572470" y="1631758"/>
            <a:ext cx="1492985" cy="471872"/>
          </a:xfrm>
          <a:custGeom>
            <a:avLst/>
            <a:gdLst>
              <a:gd name="connsiteX0" fmla="*/ 0 w 1492985"/>
              <a:gd name="connsiteY0" fmla="*/ 0 h 471872"/>
              <a:gd name="connsiteX1" fmla="*/ 1492985 w 1492985"/>
              <a:gd name="connsiteY1" fmla="*/ 0 h 471872"/>
              <a:gd name="connsiteX2" fmla="*/ 1492985 w 1492985"/>
              <a:gd name="connsiteY2" fmla="*/ 471872 h 471872"/>
              <a:gd name="connsiteX3" fmla="*/ 0 w 1492985"/>
              <a:gd name="connsiteY3" fmla="*/ 471872 h 471872"/>
              <a:gd name="connsiteX4" fmla="*/ 0 w 1492985"/>
              <a:gd name="connsiteY4" fmla="*/ 0 h 4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471872">
                <a:moveTo>
                  <a:pt x="0" y="0"/>
                </a:moveTo>
                <a:lnTo>
                  <a:pt x="1492985" y="0"/>
                </a:lnTo>
                <a:lnTo>
                  <a:pt x="1492985" y="471872"/>
                </a:lnTo>
                <a:lnTo>
                  <a:pt x="0" y="4718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hueOff val="-3676672"/>
              <a:satOff val="-5114"/>
              <a:lumOff val="-1961"/>
              <a:alphaOff val="0"/>
            </a:schemeClr>
          </a:lnRef>
          <a:fillRef idx="3">
            <a:schemeClr val="accent5">
              <a:hueOff val="-3676672"/>
              <a:satOff val="-5114"/>
              <a:lumOff val="-1961"/>
              <a:alphaOff val="0"/>
            </a:schemeClr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171450" lvl="1" indent="-171450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Grävning </a:t>
            </a:r>
            <a:r>
              <a:rPr lang="sv-SE" sz="1400" dirty="0" err="1">
                <a:solidFill>
                  <a:prstClr val="white"/>
                </a:solidFill>
              </a:rPr>
              <a:t>Kårestad</a:t>
            </a:r>
            <a:endParaRPr lang="sv-SE" sz="1400" dirty="0">
              <a:solidFill>
                <a:prstClr val="white"/>
              </a:solidFill>
            </a:endParaRPr>
          </a:p>
        </p:txBody>
      </p:sp>
      <p:sp>
        <p:nvSpPr>
          <p:cNvPr id="29" name="Frihandsfigur 28"/>
          <p:cNvSpPr/>
          <p:nvPr/>
        </p:nvSpPr>
        <p:spPr>
          <a:xfrm>
            <a:off x="3572470" y="2103631"/>
            <a:ext cx="1492985" cy="2765529"/>
          </a:xfrm>
          <a:custGeom>
            <a:avLst/>
            <a:gdLst>
              <a:gd name="connsiteX0" fmla="*/ 0 w 1492985"/>
              <a:gd name="connsiteY0" fmla="*/ 0 h 932270"/>
              <a:gd name="connsiteX1" fmla="*/ 1492985 w 1492985"/>
              <a:gd name="connsiteY1" fmla="*/ 0 h 932270"/>
              <a:gd name="connsiteX2" fmla="*/ 1492985 w 1492985"/>
              <a:gd name="connsiteY2" fmla="*/ 932270 h 932270"/>
              <a:gd name="connsiteX3" fmla="*/ 0 w 1492985"/>
              <a:gd name="connsiteY3" fmla="*/ 932270 h 932270"/>
              <a:gd name="connsiteX4" fmla="*/ 0 w 1492985"/>
              <a:gd name="connsiteY4" fmla="*/ 0 h 93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932270">
                <a:moveTo>
                  <a:pt x="0" y="0"/>
                </a:moveTo>
                <a:lnTo>
                  <a:pt x="1492985" y="0"/>
                </a:lnTo>
                <a:lnTo>
                  <a:pt x="1492985" y="932270"/>
                </a:lnTo>
                <a:lnTo>
                  <a:pt x="0" y="9322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-3695876"/>
              <a:satOff val="-6408"/>
              <a:lumOff val="-644"/>
              <a:alphaOff val="0"/>
            </a:schemeClr>
          </a:lnRef>
          <a:fillRef idx="1">
            <a:schemeClr val="accent5">
              <a:tint val="40000"/>
              <a:alpha val="90000"/>
              <a:hueOff val="-3695876"/>
              <a:satOff val="-6408"/>
              <a:lumOff val="-644"/>
              <a:alphaOff val="0"/>
            </a:schemeClr>
          </a:fillRef>
          <a:effectRef idx="0">
            <a:schemeClr val="accent5">
              <a:tint val="40000"/>
              <a:alpha val="90000"/>
              <a:hueOff val="-3695876"/>
              <a:satOff val="-6408"/>
              <a:lumOff val="-64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t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Risinge påbörjas juni om förrättning går bra.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sv-SE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Kårestad</a:t>
            </a: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påbörjas augusti om förrättning går bra.</a:t>
            </a:r>
          </a:p>
        </p:txBody>
      </p:sp>
      <p:grpSp>
        <p:nvGrpSpPr>
          <p:cNvPr id="42" name="Grupp 41"/>
          <p:cNvGrpSpPr/>
          <p:nvPr/>
        </p:nvGrpSpPr>
        <p:grpSpPr>
          <a:xfrm>
            <a:off x="1919536" y="3212974"/>
            <a:ext cx="1492985" cy="1667185"/>
            <a:chOff x="3863836" y="2206296"/>
            <a:chExt cx="1492985" cy="1685248"/>
          </a:xfrm>
        </p:grpSpPr>
        <p:sp>
          <p:nvSpPr>
            <p:cNvPr id="30" name="Frihandsfigur 29"/>
            <p:cNvSpPr/>
            <p:nvPr/>
          </p:nvSpPr>
          <p:spPr>
            <a:xfrm>
              <a:off x="3863836" y="2206296"/>
              <a:ext cx="1492985" cy="727883"/>
            </a:xfrm>
            <a:custGeom>
              <a:avLst/>
              <a:gdLst>
                <a:gd name="connsiteX0" fmla="*/ 0 w 1492985"/>
                <a:gd name="connsiteY0" fmla="*/ 0 h 471872"/>
                <a:gd name="connsiteX1" fmla="*/ 1492985 w 1492985"/>
                <a:gd name="connsiteY1" fmla="*/ 0 h 471872"/>
                <a:gd name="connsiteX2" fmla="*/ 1492985 w 1492985"/>
                <a:gd name="connsiteY2" fmla="*/ 471872 h 471872"/>
                <a:gd name="connsiteX3" fmla="*/ 0 w 1492985"/>
                <a:gd name="connsiteY3" fmla="*/ 471872 h 471872"/>
                <a:gd name="connsiteX4" fmla="*/ 0 w 1492985"/>
                <a:gd name="connsiteY4" fmla="*/ 0 h 4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471872">
                  <a:moveTo>
                    <a:pt x="0" y="0"/>
                  </a:moveTo>
                  <a:lnTo>
                    <a:pt x="1492985" y="0"/>
                  </a:lnTo>
                  <a:lnTo>
                    <a:pt x="1492985" y="471872"/>
                  </a:lnTo>
                  <a:lnTo>
                    <a:pt x="0" y="471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hueOff val="-4902230"/>
                <a:satOff val="-6819"/>
                <a:lumOff val="-2615"/>
                <a:alphaOff val="0"/>
              </a:schemeClr>
            </a:lnRef>
            <a:fillRef idx="3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dirty="0">
                  <a:solidFill>
                    <a:prstClr val="white"/>
                  </a:solidFill>
                </a:rPr>
                <a:t>Upphandling kommunikationsoperatör</a:t>
              </a:r>
            </a:p>
          </p:txBody>
        </p:sp>
        <p:sp>
          <p:nvSpPr>
            <p:cNvPr id="31" name="Frihandsfigur 30"/>
            <p:cNvSpPr/>
            <p:nvPr/>
          </p:nvSpPr>
          <p:spPr>
            <a:xfrm>
              <a:off x="3863836" y="2934180"/>
              <a:ext cx="1492985" cy="957364"/>
            </a:xfrm>
            <a:custGeom>
              <a:avLst/>
              <a:gdLst>
                <a:gd name="connsiteX0" fmla="*/ 0 w 1492985"/>
                <a:gd name="connsiteY0" fmla="*/ 0 h 932270"/>
                <a:gd name="connsiteX1" fmla="*/ 1492985 w 1492985"/>
                <a:gd name="connsiteY1" fmla="*/ 0 h 932270"/>
                <a:gd name="connsiteX2" fmla="*/ 1492985 w 1492985"/>
                <a:gd name="connsiteY2" fmla="*/ 932270 h 932270"/>
                <a:gd name="connsiteX3" fmla="*/ 0 w 1492985"/>
                <a:gd name="connsiteY3" fmla="*/ 932270 h 932270"/>
                <a:gd name="connsiteX4" fmla="*/ 0 w 1492985"/>
                <a:gd name="connsiteY4" fmla="*/ 0 h 93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932270">
                  <a:moveTo>
                    <a:pt x="0" y="0"/>
                  </a:moveTo>
                  <a:lnTo>
                    <a:pt x="1492985" y="0"/>
                  </a:lnTo>
                  <a:lnTo>
                    <a:pt x="1492985" y="932270"/>
                  </a:lnTo>
                  <a:lnTo>
                    <a:pt x="0" y="9322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tint val="40000"/>
                <a:alpha val="90000"/>
                <a:hueOff val="-4927835"/>
                <a:satOff val="-8544"/>
                <a:lumOff val="-859"/>
                <a:alphaOff val="0"/>
              </a:schemeClr>
            </a:lnRef>
            <a:fillRef idx="1">
              <a:schemeClr val="accent5">
                <a:tint val="40000"/>
                <a:alpha val="90000"/>
                <a:hueOff val="-4927835"/>
                <a:satOff val="-8544"/>
                <a:lumOff val="-85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927835"/>
                <a:satOff val="-8544"/>
                <a:lumOff val="-8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v-SE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Under sommaren</a:t>
              </a:r>
            </a:p>
          </p:txBody>
        </p:sp>
      </p:grpSp>
      <p:sp>
        <p:nvSpPr>
          <p:cNvPr id="15" name="Höger 14"/>
          <p:cNvSpPr/>
          <p:nvPr/>
        </p:nvSpPr>
        <p:spPr>
          <a:xfrm>
            <a:off x="251474" y="800793"/>
            <a:ext cx="11940526" cy="830965"/>
          </a:xfrm>
          <a:prstGeom prst="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6" name="Frihandsfigur 15"/>
          <p:cNvSpPr/>
          <p:nvPr/>
        </p:nvSpPr>
        <p:spPr>
          <a:xfrm>
            <a:off x="10946789" y="988683"/>
            <a:ext cx="633822" cy="415483"/>
          </a:xfrm>
          <a:custGeom>
            <a:avLst/>
            <a:gdLst>
              <a:gd name="connsiteX0" fmla="*/ 0 w 3048894"/>
              <a:gd name="connsiteY0" fmla="*/ 0 h 792000"/>
              <a:gd name="connsiteX1" fmla="*/ 3048894 w 3048894"/>
              <a:gd name="connsiteY1" fmla="*/ 0 h 792000"/>
              <a:gd name="connsiteX2" fmla="*/ 3048894 w 3048894"/>
              <a:gd name="connsiteY2" fmla="*/ 792000 h 792000"/>
              <a:gd name="connsiteX3" fmla="*/ 0 w 3048894"/>
              <a:gd name="connsiteY3" fmla="*/ 792000 h 792000"/>
              <a:gd name="connsiteX4" fmla="*/ 0 w 3048894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894" h="792000">
                <a:moveTo>
                  <a:pt x="0" y="0"/>
                </a:moveTo>
                <a:lnTo>
                  <a:pt x="3048894" y="0"/>
                </a:lnTo>
                <a:lnTo>
                  <a:pt x="3048894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41" name="Grupp 40"/>
          <p:cNvGrpSpPr/>
          <p:nvPr/>
        </p:nvGrpSpPr>
        <p:grpSpPr>
          <a:xfrm>
            <a:off x="8603326" y="1631758"/>
            <a:ext cx="1493703" cy="1532721"/>
            <a:chOff x="1146797" y="4436987"/>
            <a:chExt cx="1493703" cy="1496764"/>
          </a:xfrm>
        </p:grpSpPr>
        <p:sp>
          <p:nvSpPr>
            <p:cNvPr id="39" name="Frihandsfigur 38"/>
            <p:cNvSpPr/>
            <p:nvPr/>
          </p:nvSpPr>
          <p:spPr>
            <a:xfrm>
              <a:off x="1147515" y="4436987"/>
              <a:ext cx="1492985" cy="629980"/>
            </a:xfrm>
            <a:custGeom>
              <a:avLst/>
              <a:gdLst>
                <a:gd name="connsiteX0" fmla="*/ 0 w 1492985"/>
                <a:gd name="connsiteY0" fmla="*/ 0 h 471872"/>
                <a:gd name="connsiteX1" fmla="*/ 1492985 w 1492985"/>
                <a:gd name="connsiteY1" fmla="*/ 0 h 471872"/>
                <a:gd name="connsiteX2" fmla="*/ 1492985 w 1492985"/>
                <a:gd name="connsiteY2" fmla="*/ 471872 h 471872"/>
                <a:gd name="connsiteX3" fmla="*/ 0 w 1492985"/>
                <a:gd name="connsiteY3" fmla="*/ 471872 h 471872"/>
                <a:gd name="connsiteX4" fmla="*/ 0 w 1492985"/>
                <a:gd name="connsiteY4" fmla="*/ 0 h 4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471872">
                  <a:moveTo>
                    <a:pt x="0" y="0"/>
                  </a:moveTo>
                  <a:lnTo>
                    <a:pt x="1492985" y="0"/>
                  </a:lnTo>
                  <a:lnTo>
                    <a:pt x="1492985" y="471872"/>
                  </a:lnTo>
                  <a:lnTo>
                    <a:pt x="0" y="471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dirty="0">
                  <a:solidFill>
                    <a:prstClr val="white"/>
                  </a:solidFill>
                </a:rPr>
                <a:t>Grävning Södra </a:t>
              </a:r>
              <a:r>
                <a:rPr lang="sv-SE" sz="1400" dirty="0" err="1">
                  <a:solidFill>
                    <a:prstClr val="white"/>
                  </a:solidFill>
                </a:rPr>
                <a:t>Åreda</a:t>
              </a:r>
              <a:r>
                <a:rPr lang="sv-SE" sz="1400" dirty="0">
                  <a:solidFill>
                    <a:prstClr val="white"/>
                  </a:solidFill>
                </a:rPr>
                <a:t>, </a:t>
              </a:r>
              <a:r>
                <a:rPr lang="sv-SE" sz="1400" dirty="0" err="1">
                  <a:solidFill>
                    <a:prstClr val="white"/>
                  </a:solidFill>
                </a:rPr>
                <a:t>Vikensved</a:t>
              </a:r>
              <a:r>
                <a:rPr lang="sv-SE" sz="1400" dirty="0">
                  <a:solidFill>
                    <a:prstClr val="white"/>
                  </a:solidFill>
                </a:rPr>
                <a:t>, </a:t>
              </a:r>
              <a:r>
                <a:rPr lang="sv-SE" sz="1400" dirty="0" err="1">
                  <a:solidFill>
                    <a:prstClr val="white"/>
                  </a:solidFill>
                </a:rPr>
                <a:t>Tveta</a:t>
              </a:r>
              <a:r>
                <a:rPr lang="sv-SE" sz="14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40" name="Frihandsfigur 39"/>
            <p:cNvSpPr/>
            <p:nvPr/>
          </p:nvSpPr>
          <p:spPr>
            <a:xfrm>
              <a:off x="1146797" y="5066967"/>
              <a:ext cx="1492985" cy="866784"/>
            </a:xfrm>
            <a:custGeom>
              <a:avLst/>
              <a:gdLst>
                <a:gd name="connsiteX0" fmla="*/ 0 w 1492985"/>
                <a:gd name="connsiteY0" fmla="*/ 0 h 932270"/>
                <a:gd name="connsiteX1" fmla="*/ 1492985 w 1492985"/>
                <a:gd name="connsiteY1" fmla="*/ 0 h 932270"/>
                <a:gd name="connsiteX2" fmla="*/ 1492985 w 1492985"/>
                <a:gd name="connsiteY2" fmla="*/ 932270 h 932270"/>
                <a:gd name="connsiteX3" fmla="*/ 0 w 1492985"/>
                <a:gd name="connsiteY3" fmla="*/ 932270 h 932270"/>
                <a:gd name="connsiteX4" fmla="*/ 0 w 1492985"/>
                <a:gd name="connsiteY4" fmla="*/ 0 h 93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932270">
                  <a:moveTo>
                    <a:pt x="0" y="0"/>
                  </a:moveTo>
                  <a:lnTo>
                    <a:pt x="1492985" y="0"/>
                  </a:lnTo>
                  <a:lnTo>
                    <a:pt x="1492985" y="932270"/>
                  </a:lnTo>
                  <a:lnTo>
                    <a:pt x="0" y="93227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v-SE" sz="1400" dirty="0">
                  <a:solidFill>
                    <a:prstClr val="black"/>
                  </a:solidFill>
                </a:rPr>
                <a:t>Okt2019-Maj 2019</a:t>
              </a:r>
            </a:p>
          </p:txBody>
        </p:sp>
      </p:grpSp>
      <p:sp>
        <p:nvSpPr>
          <p:cNvPr id="18" name="Frihandsfigur 17"/>
          <p:cNvSpPr/>
          <p:nvPr/>
        </p:nvSpPr>
        <p:spPr>
          <a:xfrm>
            <a:off x="280823" y="937090"/>
            <a:ext cx="11492439" cy="619193"/>
          </a:xfrm>
          <a:custGeom>
            <a:avLst/>
            <a:gdLst>
              <a:gd name="connsiteX0" fmla="*/ 0 w 3048894"/>
              <a:gd name="connsiteY0" fmla="*/ 0 h 792000"/>
              <a:gd name="connsiteX1" fmla="*/ 3048894 w 3048894"/>
              <a:gd name="connsiteY1" fmla="*/ 0 h 792000"/>
              <a:gd name="connsiteX2" fmla="*/ 3048894 w 3048894"/>
              <a:gd name="connsiteY2" fmla="*/ 792000 h 792000"/>
              <a:gd name="connsiteX3" fmla="*/ 0 w 3048894"/>
              <a:gd name="connsiteY3" fmla="*/ 792000 h 792000"/>
              <a:gd name="connsiteX4" fmla="*/ 0 w 3048894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894" h="792000">
                <a:moveTo>
                  <a:pt x="0" y="0"/>
                </a:moveTo>
                <a:lnTo>
                  <a:pt x="3048894" y="0"/>
                </a:lnTo>
                <a:lnTo>
                  <a:pt x="3048894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			Sommar 2019			Höst 2019			Vinter 2019/Vår 2020	                Sommar 2020</a:t>
            </a:r>
          </a:p>
        </p:txBody>
      </p:sp>
      <p:sp>
        <p:nvSpPr>
          <p:cNvPr id="50" name="Frihandsfigur 49"/>
          <p:cNvSpPr/>
          <p:nvPr/>
        </p:nvSpPr>
        <p:spPr>
          <a:xfrm>
            <a:off x="6926374" y="1631758"/>
            <a:ext cx="1492985" cy="459207"/>
          </a:xfrm>
          <a:custGeom>
            <a:avLst/>
            <a:gdLst>
              <a:gd name="connsiteX0" fmla="*/ 0 w 1492985"/>
              <a:gd name="connsiteY0" fmla="*/ 0 h 471872"/>
              <a:gd name="connsiteX1" fmla="*/ 1492985 w 1492985"/>
              <a:gd name="connsiteY1" fmla="*/ 0 h 471872"/>
              <a:gd name="connsiteX2" fmla="*/ 1492985 w 1492985"/>
              <a:gd name="connsiteY2" fmla="*/ 471872 h 471872"/>
              <a:gd name="connsiteX3" fmla="*/ 0 w 1492985"/>
              <a:gd name="connsiteY3" fmla="*/ 471872 h 471872"/>
              <a:gd name="connsiteX4" fmla="*/ 0 w 1492985"/>
              <a:gd name="connsiteY4" fmla="*/ 0 h 47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985" h="471872">
                <a:moveTo>
                  <a:pt x="0" y="0"/>
                </a:moveTo>
                <a:lnTo>
                  <a:pt x="1492985" y="0"/>
                </a:lnTo>
                <a:lnTo>
                  <a:pt x="1492985" y="471872"/>
                </a:lnTo>
                <a:lnTo>
                  <a:pt x="0" y="47187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7000">
                <a:schemeClr val="accent5">
                  <a:hueOff val="-6127787"/>
                  <a:satOff val="-8523"/>
                  <a:lumOff val="-3268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hueOff val="-6127787"/>
                  <a:satOff val="-8523"/>
                  <a:lumOff val="-3268"/>
                  <a:alphaOff val="0"/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5">
              <a:hueOff val="-6127787"/>
              <a:satOff val="-8523"/>
              <a:lumOff val="-3268"/>
              <a:alphaOff val="0"/>
            </a:schemeClr>
          </a:lnRef>
          <a:fillRef idx="3">
            <a:schemeClr val="accent5">
              <a:hueOff val="-6127787"/>
              <a:satOff val="-8523"/>
              <a:lumOff val="-3268"/>
              <a:alphaOff val="0"/>
            </a:schemeClr>
          </a:fillRef>
          <a:effectRef idx="2">
            <a:schemeClr val="accent5">
              <a:hueOff val="-6127787"/>
              <a:satOff val="-8523"/>
              <a:lumOff val="-32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400" dirty="0">
                <a:solidFill>
                  <a:prstClr val="white"/>
                </a:solidFill>
              </a:rPr>
              <a:t>Risinge, </a:t>
            </a:r>
            <a:r>
              <a:rPr lang="sv-SE" sz="1400" dirty="0" err="1">
                <a:solidFill>
                  <a:prstClr val="white"/>
                </a:solidFill>
              </a:rPr>
              <a:t>Kårestad</a:t>
            </a:r>
            <a:r>
              <a:rPr lang="sv-SE" sz="1400" dirty="0">
                <a:solidFill>
                  <a:prstClr val="white"/>
                </a:solidFill>
              </a:rPr>
              <a:t> helt klart</a:t>
            </a:r>
          </a:p>
        </p:txBody>
      </p:sp>
      <p:sp>
        <p:nvSpPr>
          <p:cNvPr id="51" name="Rektangel 50"/>
          <p:cNvSpPr/>
          <p:nvPr/>
        </p:nvSpPr>
        <p:spPr>
          <a:xfrm>
            <a:off x="6926374" y="2103630"/>
            <a:ext cx="1492985" cy="1696771"/>
          </a:xfrm>
          <a:prstGeom prst="rect">
            <a:avLst/>
          </a:prstGeom>
        </p:spPr>
        <p:style>
          <a:lnRef idx="1">
            <a:schemeClr val="accent5">
              <a:tint val="40000"/>
              <a:alpha val="90000"/>
              <a:hueOff val="-6159793"/>
              <a:satOff val="-10680"/>
              <a:lumOff val="-1074"/>
              <a:alphaOff val="0"/>
            </a:schemeClr>
          </a:lnRef>
          <a:fillRef idx="1">
            <a:schemeClr val="accent5">
              <a:tint val="40000"/>
              <a:alpha val="90000"/>
              <a:hueOff val="-6159793"/>
              <a:satOff val="-10680"/>
              <a:lumOff val="-1074"/>
              <a:alphaOff val="0"/>
            </a:schemeClr>
          </a:fillRef>
          <a:effectRef idx="0">
            <a:schemeClr val="accent5">
              <a:tint val="40000"/>
              <a:alpha val="90000"/>
              <a:hueOff val="-6159793"/>
              <a:satOff val="-10680"/>
              <a:lumOff val="-10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sv-SE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24/12 2019</a:t>
            </a:r>
          </a:p>
        </p:txBody>
      </p:sp>
      <p:grpSp>
        <p:nvGrpSpPr>
          <p:cNvPr id="52" name="Grupp 51"/>
          <p:cNvGrpSpPr/>
          <p:nvPr/>
        </p:nvGrpSpPr>
        <p:grpSpPr>
          <a:xfrm>
            <a:off x="10280278" y="1644423"/>
            <a:ext cx="1493703" cy="1532721"/>
            <a:chOff x="1146797" y="4436987"/>
            <a:chExt cx="1493703" cy="1496764"/>
          </a:xfrm>
        </p:grpSpPr>
        <p:sp>
          <p:nvSpPr>
            <p:cNvPr id="53" name="Frihandsfigur 52"/>
            <p:cNvSpPr/>
            <p:nvPr/>
          </p:nvSpPr>
          <p:spPr>
            <a:xfrm>
              <a:off x="1147515" y="4436987"/>
              <a:ext cx="1492985" cy="471872"/>
            </a:xfrm>
            <a:custGeom>
              <a:avLst/>
              <a:gdLst>
                <a:gd name="connsiteX0" fmla="*/ 0 w 1492985"/>
                <a:gd name="connsiteY0" fmla="*/ 0 h 471872"/>
                <a:gd name="connsiteX1" fmla="*/ 1492985 w 1492985"/>
                <a:gd name="connsiteY1" fmla="*/ 0 h 471872"/>
                <a:gd name="connsiteX2" fmla="*/ 1492985 w 1492985"/>
                <a:gd name="connsiteY2" fmla="*/ 471872 h 471872"/>
                <a:gd name="connsiteX3" fmla="*/ 0 w 1492985"/>
                <a:gd name="connsiteY3" fmla="*/ 471872 h 471872"/>
                <a:gd name="connsiteX4" fmla="*/ 0 w 1492985"/>
                <a:gd name="connsiteY4" fmla="*/ 0 h 4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471872">
                  <a:moveTo>
                    <a:pt x="0" y="0"/>
                  </a:moveTo>
                  <a:lnTo>
                    <a:pt x="1492985" y="0"/>
                  </a:lnTo>
                  <a:lnTo>
                    <a:pt x="1492985" y="471872"/>
                  </a:lnTo>
                  <a:lnTo>
                    <a:pt x="0" y="4718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dirty="0">
                  <a:solidFill>
                    <a:prstClr val="white"/>
                  </a:solidFill>
                </a:rPr>
                <a:t>Alla medlemmar har fiber!</a:t>
              </a:r>
            </a:p>
          </p:txBody>
        </p:sp>
        <p:sp>
          <p:nvSpPr>
            <p:cNvPr id="54" name="Frihandsfigur 53"/>
            <p:cNvSpPr/>
            <p:nvPr/>
          </p:nvSpPr>
          <p:spPr>
            <a:xfrm>
              <a:off x="1146797" y="4914884"/>
              <a:ext cx="1492985" cy="1018867"/>
            </a:xfrm>
            <a:custGeom>
              <a:avLst/>
              <a:gdLst>
                <a:gd name="connsiteX0" fmla="*/ 0 w 1492985"/>
                <a:gd name="connsiteY0" fmla="*/ 0 h 932270"/>
                <a:gd name="connsiteX1" fmla="*/ 1492985 w 1492985"/>
                <a:gd name="connsiteY1" fmla="*/ 0 h 932270"/>
                <a:gd name="connsiteX2" fmla="*/ 1492985 w 1492985"/>
                <a:gd name="connsiteY2" fmla="*/ 932270 h 932270"/>
                <a:gd name="connsiteX3" fmla="*/ 0 w 1492985"/>
                <a:gd name="connsiteY3" fmla="*/ 932270 h 932270"/>
                <a:gd name="connsiteX4" fmla="*/ 0 w 1492985"/>
                <a:gd name="connsiteY4" fmla="*/ 0 h 93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985" h="932270">
                  <a:moveTo>
                    <a:pt x="0" y="0"/>
                  </a:moveTo>
                  <a:lnTo>
                    <a:pt x="1492985" y="0"/>
                  </a:lnTo>
                  <a:lnTo>
                    <a:pt x="1492985" y="932270"/>
                  </a:lnTo>
                  <a:lnTo>
                    <a:pt x="0" y="93227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v-SE" sz="1400" dirty="0">
                  <a:solidFill>
                    <a:prstClr val="black"/>
                  </a:solidFill>
                </a:rPr>
                <a:t>Juni 2020</a:t>
              </a:r>
            </a:p>
          </p:txBody>
        </p:sp>
      </p:grpSp>
      <p:sp>
        <p:nvSpPr>
          <p:cNvPr id="6" name="textruta 5"/>
          <p:cNvSpPr txBox="1"/>
          <p:nvPr/>
        </p:nvSpPr>
        <p:spPr>
          <a:xfrm>
            <a:off x="6384032" y="4380636"/>
            <a:ext cx="3384470" cy="1661993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Kritiska punkter: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Överenskommelser kring dragning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Förseningar av myndighetsbeslut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Väder under vintern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sv-SE" sz="1600" dirty="0">
                <a:solidFill>
                  <a:prstClr val="black"/>
                </a:solidFill>
              </a:rPr>
              <a:t>Komplikationer under grävning</a:t>
            </a:r>
          </a:p>
        </p:txBody>
      </p:sp>
    </p:spTree>
    <p:extLst>
      <p:ext uri="{BB962C8B-B14F-4D97-AF65-F5344CB8AC3E}">
        <p14:creationId xmlns:p14="http://schemas.microsoft.com/office/powerpoint/2010/main" xmlns="" val="17796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15" grpId="0" animBg="1"/>
      <p:bldP spid="18" grpId="0"/>
      <p:bldP spid="50" grpId="0" animBg="1"/>
      <p:bldP spid="51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Lantmäteri</a:t>
            </a:r>
          </a:p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förrättning</a:t>
            </a:r>
          </a:p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Lantmäteri</a:t>
            </a:r>
          </a:p>
          <a:p>
            <a:pPr marL="171450" lvl="1" indent="-171450" algn="ctr" defTabSz="755650"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400" dirty="0">
                <a:solidFill>
                  <a:prstClr val="white"/>
                </a:solidFill>
              </a:rPr>
              <a:t>förrättning</a:t>
            </a:r>
          </a:p>
          <a:p>
            <a:endParaRPr lang="sv-SE" dirty="0"/>
          </a:p>
        </p:txBody>
      </p:sp>
      <p:pic>
        <p:nvPicPr>
          <p:cNvPr id="1026" name="Picture 2" descr="C:\Users\qvist\Desktop\grävord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260648"/>
            <a:ext cx="6616701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9956800" cy="926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Vad ingår i installationen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268760"/>
            <a:ext cx="99568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Föreningen står för: 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Grävning fram till medlemmens tomtgräns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Inblåsning av fiber </a:t>
            </a:r>
          </a:p>
          <a:p>
            <a:pPr lvl="1"/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Kontaktering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av fiber inne hos medlem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Allt material så som slang, sökband, fiber och fiberbox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Håltagning i yttervägg</a:t>
            </a:r>
          </a:p>
          <a:p>
            <a:pPr lvl="1"/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Medlemmen står för:</a:t>
            </a:r>
          </a:p>
          <a:p>
            <a:pPr lvl="1"/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Grävning och förläggning av </a:t>
            </a:r>
            <a:r>
              <a:rPr lang="sv-SE" sz="2000" spc="1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tomslang</a:t>
            </a:r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v-SE" sz="2000" spc="10">
                <a:solidFill>
                  <a:schemeClr val="tx1">
                    <a:lumMod val="85000"/>
                    <a:lumOff val="15000"/>
                  </a:schemeClr>
                </a:solidFill>
              </a:rPr>
              <a:t>på minst 30cm djup och </a:t>
            </a:r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sökband på egen tomt, möjlighet att NCC gör detta mot ersättning. VI KOMMER SÄTTA ETT SLUTDATUM FÖR DETTA!</a:t>
            </a:r>
          </a:p>
          <a:p>
            <a:pPr lvl="1"/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Jordat eluttag vid teknisk utrustning</a:t>
            </a:r>
          </a:p>
          <a:p>
            <a:pPr lvl="1"/>
            <a:r>
              <a:rPr lang="sv-SE" sz="2000" spc="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Vara behjälplig när förening eller annan entreprenör installerar fiber och ansluter teknisk utrustning</a:t>
            </a: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38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"/>
            <a:ext cx="9184332" cy="681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7467600" cy="926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Vad vi behöver hjälp med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1384" y="1268760"/>
            <a:ext cx="74676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Etableringsplatser, upplagsplatser och </a:t>
            </a:r>
            <a:r>
              <a:rPr lang="sv-SE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stentippar</a:t>
            </a:r>
            <a:endParaRPr lang="sv-S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Lämpliga placeringar,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Risingegården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en i varje by.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 förslag efter mötet</a:t>
            </a:r>
            <a:endParaRPr lang="sv-S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Övrigt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Kan bli aktuellt att flytta stängsel etc.</a:t>
            </a:r>
          </a:p>
          <a:p>
            <a:pPr lvl="1"/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000" spc="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000" spc="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47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7467600" cy="926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Blandad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1384" y="1268760"/>
            <a:ext cx="74676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GDPR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 på hemsidan, vi har lämnat ut kontaktuppgifter till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medlemmarna 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Eltel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Faktura</a:t>
            </a:r>
          </a:p>
          <a:p>
            <a:pPr lvl="1"/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Skickas ut snart, förfallodatum 30 september. 10 000kr</a:t>
            </a:r>
          </a:p>
          <a:p>
            <a:pPr lvl="1"/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Telenätet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Telestationen i Risinge och teleledningarna till </a:t>
            </a:r>
            <a:r>
              <a:rPr lang="sv-S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Kårestad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kommer läggas ner, </a:t>
            </a:r>
            <a:r>
              <a:rPr lang="sv-S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dvs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inget </a:t>
            </a:r>
            <a:r>
              <a:rPr lang="sv-S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adsl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sedan</a:t>
            </a:r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v-SE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Avyttring av nätet </a:t>
            </a:r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efter</a:t>
            </a:r>
            <a:r>
              <a:rPr lang="sv-SE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 år</a:t>
            </a:r>
            <a:endParaRPr lang="sv-SE" sz="2000" spc="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000" spc="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47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926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 tänka på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392" y="1268760"/>
            <a:ext cx="7467600" cy="5040560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Gå in och titta på fiberkartan.se/2179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 fastigheten är såld, ska ett överlåtelseavtal skrivas på och skickas till föreningen, även ny medlemsansökan för den som tar över en fastighet</a:t>
            </a:r>
            <a:r>
              <a:rPr lang="sv-S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Dessa dokument finns på hemsidan.</a:t>
            </a: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 ni byter e-post adress, meddela oss. Kolla skräpkorgen ibland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Ny info läggs på 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www.veff.se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Har ni frågor, tveka aldrig att höra av er! 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styrelsen@veff.se</a:t>
            </a:r>
            <a:r>
              <a:rPr lang="sv-S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/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sv-S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08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375920" y="4797152"/>
            <a:ext cx="5221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 err="1">
                <a:latin typeface="Calibri" charset="0"/>
                <a:ea typeface="Calibri" charset="0"/>
                <a:cs typeface="Calibri" charset="0"/>
              </a:rPr>
              <a:t>www.veff.se</a:t>
            </a:r>
            <a:endParaRPr lang="sv-SE" sz="8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1424" y="4980229"/>
            <a:ext cx="3111500" cy="11303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99456" y="98072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/>
              <a:t>Glöm inte….. </a:t>
            </a:r>
          </a:p>
        </p:txBody>
      </p:sp>
      <p:cxnSp>
        <p:nvCxnSpPr>
          <p:cNvPr id="7" name="Rak pil 6"/>
          <p:cNvCxnSpPr/>
          <p:nvPr/>
        </p:nvCxnSpPr>
        <p:spPr>
          <a:xfrm>
            <a:off x="4511824" y="2420888"/>
            <a:ext cx="2304256" cy="24482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70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Årsstämma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 vert="horz"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09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body" idx="1"/>
          </p:nvPr>
        </p:nvSpPr>
        <p:spPr/>
        <p:txBody>
          <a:bodyPr vert="horz"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071664" y="332656"/>
            <a:ext cx="60486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Dagordning till årsstämma i </a:t>
            </a:r>
          </a:p>
          <a:p>
            <a:r>
              <a:rPr lang="sv-SE" sz="1600" dirty="0"/>
              <a:t>Ekonomisk förening Växjö East </a:t>
            </a:r>
            <a:r>
              <a:rPr lang="sv-SE" sz="1600" dirty="0" err="1"/>
              <a:t>Fibre</a:t>
            </a:r>
            <a:r>
              <a:rPr lang="sv-SE" sz="1600" dirty="0"/>
              <a:t> </a:t>
            </a:r>
          </a:p>
          <a:p>
            <a:r>
              <a:rPr lang="sv-SE" sz="1600" i="1" dirty="0"/>
              <a:t>20 maj 2019 kl 18.00, </a:t>
            </a:r>
            <a:r>
              <a:rPr lang="sv-SE" sz="1600" i="1" dirty="0" err="1"/>
              <a:t>Risingegården</a:t>
            </a:r>
            <a:endParaRPr lang="sv-SE" sz="1600" i="1" dirty="0"/>
          </a:p>
          <a:p>
            <a:endParaRPr lang="sv-SE" sz="1600" dirty="0"/>
          </a:p>
          <a:p>
            <a:r>
              <a:rPr lang="sv-SE" sz="1600" dirty="0"/>
              <a:t>§1 Mötets öppnande </a:t>
            </a:r>
          </a:p>
          <a:p>
            <a:r>
              <a:rPr lang="sv-SE" sz="1600" dirty="0"/>
              <a:t>§2 Val av mötesordförande </a:t>
            </a:r>
          </a:p>
          <a:p>
            <a:r>
              <a:rPr lang="sv-SE" sz="1600" dirty="0"/>
              <a:t>§3 Val av mötessekreterare </a:t>
            </a:r>
          </a:p>
          <a:p>
            <a:r>
              <a:rPr lang="sv-SE" sz="1600" dirty="0"/>
              <a:t>§4 Val av personer (2) att justera protokollet </a:t>
            </a:r>
          </a:p>
          <a:p>
            <a:r>
              <a:rPr lang="sv-SE" sz="1600" dirty="0"/>
              <a:t>§5 Godkännande av dagordning </a:t>
            </a:r>
          </a:p>
          <a:p>
            <a:r>
              <a:rPr lang="sv-SE" sz="1600" dirty="0"/>
              <a:t>§6 Fastställande av röstlängd </a:t>
            </a:r>
          </a:p>
          <a:p>
            <a:r>
              <a:rPr lang="sv-SE" sz="1600" dirty="0"/>
              <a:t>§7 Årsmötets behöriga utlysande </a:t>
            </a:r>
          </a:p>
          <a:p>
            <a:r>
              <a:rPr lang="sv-SE" sz="1600" dirty="0"/>
              <a:t>§8 Verksamhetsberättelse </a:t>
            </a:r>
          </a:p>
          <a:p>
            <a:r>
              <a:rPr lang="sv-SE" sz="1600" dirty="0"/>
              <a:t>§9 Beslut om fastställande av balansräkningen och resultaträkningen, samt hur vinsten eller förlusten enligt den fastställda balansräkningen ska disponeras </a:t>
            </a:r>
          </a:p>
          <a:p>
            <a:r>
              <a:rPr lang="sv-SE" sz="1600" dirty="0"/>
              <a:t>§10 Frågan om ansvarsfrihet för avgående styrelse </a:t>
            </a:r>
          </a:p>
          <a:p>
            <a:r>
              <a:rPr lang="sv-SE" sz="1600" dirty="0"/>
              <a:t>§11 Frågan om arvode till styrelseledamöter och revisorer </a:t>
            </a:r>
          </a:p>
          <a:p>
            <a:r>
              <a:rPr lang="sv-SE" sz="1600" dirty="0"/>
              <a:t>§12 Medlemsavgift för kommande verksamhetsår </a:t>
            </a:r>
          </a:p>
          <a:p>
            <a:r>
              <a:rPr lang="sv-SE" sz="1600" dirty="0"/>
              <a:t>§13 Behandling av inkomna motioner och styrelsens förslag </a:t>
            </a:r>
          </a:p>
          <a:p>
            <a:r>
              <a:rPr lang="sv-SE" sz="1600" dirty="0"/>
              <a:t>§14 Val av ordförande </a:t>
            </a:r>
          </a:p>
          <a:p>
            <a:r>
              <a:rPr lang="sv-SE" sz="1600" dirty="0"/>
              <a:t>§15 Val av övriga ledamöter </a:t>
            </a:r>
          </a:p>
          <a:p>
            <a:r>
              <a:rPr lang="sv-SE" sz="1600" dirty="0"/>
              <a:t>§16 Val av suppleanter </a:t>
            </a:r>
          </a:p>
          <a:p>
            <a:r>
              <a:rPr lang="sv-SE" sz="1600" dirty="0"/>
              <a:t>§17 Val av revisor </a:t>
            </a:r>
          </a:p>
          <a:p>
            <a:r>
              <a:rPr lang="sv-SE" sz="1600" dirty="0"/>
              <a:t>§18 Val av valberedning (minst 2) </a:t>
            </a:r>
          </a:p>
          <a:p>
            <a:r>
              <a:rPr lang="sv-SE" sz="1600" dirty="0"/>
              <a:t>§ 19 Mötets avslutande</a:t>
            </a:r>
          </a:p>
        </p:txBody>
      </p:sp>
    </p:spTree>
    <p:extLst>
      <p:ext uri="{BB962C8B-B14F-4D97-AF65-F5344CB8AC3E}">
        <p14:creationId xmlns:p14="http://schemas.microsoft.com/office/powerpoint/2010/main" xmlns="" val="37010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767408" y="319520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§1-5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246496"/>
            <a:ext cx="7920880" cy="3744416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sv-SE" sz="2800" dirty="0"/>
              <a:t>§1	Mötets öppnande</a:t>
            </a:r>
          </a:p>
          <a:p>
            <a:pPr marL="0" indent="0">
              <a:buNone/>
            </a:pPr>
            <a:r>
              <a:rPr lang="sv-SE" sz="2800" dirty="0"/>
              <a:t>§2	Val av mötesordförande</a:t>
            </a:r>
          </a:p>
          <a:p>
            <a:pPr marL="0" indent="0">
              <a:buNone/>
            </a:pPr>
            <a:r>
              <a:rPr lang="sv-SE" sz="2800" dirty="0"/>
              <a:t>§3	Val av mötessekreterare</a:t>
            </a:r>
          </a:p>
          <a:p>
            <a:pPr marL="0" indent="0">
              <a:buNone/>
            </a:pPr>
            <a:r>
              <a:rPr lang="sv-SE" sz="2800" dirty="0"/>
              <a:t>§4 	Val av 2 personer att justera protokollet</a:t>
            </a:r>
          </a:p>
          <a:p>
            <a:pPr marL="0" indent="0">
              <a:buNone/>
            </a:pPr>
            <a:r>
              <a:rPr lang="sv-SE" sz="2800" dirty="0"/>
              <a:t>§5	Godkännande av dagordning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62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341784"/>
            <a:ext cx="7467600" cy="926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§6 Fastställande av röstlängd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400" y="1268760"/>
            <a:ext cx="7920880" cy="3744416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Enligt föreningens stadgar:</a:t>
            </a:r>
          </a:p>
          <a:p>
            <a:r>
              <a:rPr lang="sv-SE" sz="2400" dirty="0"/>
              <a:t>Varje medlem har 1 röst, dvs säga en röst per fastighet. </a:t>
            </a:r>
          </a:p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Medlem får företrädas av ombud som är make/maka/sambo eller annan medlem, Endast ett ombud får företräda medlem.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Tidigast 4 veckor och senast 2 veckor innan årsmötet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95400" y="3933056"/>
            <a:ext cx="7467600" cy="926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spc="-7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sv-S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§7 Årsmötets behöriga utlysande</a:t>
            </a:r>
          </a:p>
        </p:txBody>
      </p:sp>
    </p:spTree>
    <p:extLst>
      <p:ext uri="{BB962C8B-B14F-4D97-AF65-F5344CB8AC3E}">
        <p14:creationId xmlns:p14="http://schemas.microsoft.com/office/powerpoint/2010/main" xmlns="" val="350637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7467600" cy="926976"/>
          </a:xfrm>
        </p:spPr>
        <p:txBody>
          <a:bodyPr anchor="ctr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</a:t>
            </a:r>
            <a:r>
              <a:rPr lang="sv-SE" sz="3200" b="0" dirty="0">
                <a:solidFill>
                  <a:schemeClr val="tx1"/>
                </a:solidFill>
              </a:rPr>
              <a:t>8 (1)</a:t>
            </a:r>
            <a:endParaRPr lang="sv-SE" sz="3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11424" y="908720"/>
            <a:ext cx="10369152" cy="737727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Verksamhetsberättelse 2018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Ek. förening Växjö </a:t>
            </a:r>
            <a:r>
              <a:rPr lang="sv-SE" b="1" dirty="0" err="1">
                <a:latin typeface="Arial" charset="0"/>
                <a:ea typeface="Calibri" charset="0"/>
                <a:cs typeface="Times New Roman" charset="0"/>
              </a:rPr>
              <a:t>East</a:t>
            </a: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sv-SE" b="1" dirty="0" err="1">
                <a:latin typeface="Arial" charset="0"/>
                <a:ea typeface="Calibri" charset="0"/>
                <a:cs typeface="Times New Roman" charset="0"/>
              </a:rPr>
              <a:t>Fibre</a:t>
            </a:r>
            <a:r>
              <a:rPr lang="sv-SE" b="1" dirty="0">
                <a:latin typeface="Arial" charset="0"/>
                <a:ea typeface="Calibri" charset="0"/>
                <a:cs typeface="Times New Roman" charset="0"/>
              </a:rPr>
              <a:t> </a:t>
            </a:r>
            <a:endParaRPr lang="sv-SE" b="1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Fakta om året som gått 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Antalet betalande medlemmar vid årets slut: </a:t>
            </a:r>
            <a:r>
              <a:rPr lang="sv-SE" sz="1600" dirty="0" smtClean="0">
                <a:latin typeface="Calibri" charset="0"/>
                <a:ea typeface="Calibri" charset="0"/>
                <a:cs typeface="Times New Roman" charset="0"/>
              </a:rPr>
              <a:t>231 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Medlemsavgift för 2018: 0 kr.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i="1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i="1" u="sng" dirty="0">
                <a:latin typeface="Calibri" charset="0"/>
                <a:ea typeface="Calibri" charset="0"/>
                <a:cs typeface="Times New Roman" charset="0"/>
              </a:rPr>
              <a:t>Styrelse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Ordförande: Henrik Engqvist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Vice ordf.:  Maria Thorstensson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Sekreterare: Birgitta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Estberg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Kassör: Per-Ove Augustsson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Övriga ledamöter: Jörgen Liljegren, Stefan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Fehrm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, Christer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Estberg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Suppleanter: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Tonny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 Fransson och Tomas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Vaedelund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Antalet protokollförda sammanträden: 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Beskrivning av genomförd verksamhet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Under 2018 har föreningen arbetat med att:</a:t>
            </a:r>
          </a:p>
          <a:p>
            <a:pPr marL="342900" indent="-342900">
              <a:lnSpc>
                <a:spcPct val="115000"/>
              </a:lnSpc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Upphandlat totalentreprenaden.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Fått ihop budgeten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m.h.a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 samförläggning med </a:t>
            </a:r>
            <a:r>
              <a:rPr lang="sv-SE" sz="1600" dirty="0" err="1">
                <a:latin typeface="Calibri" charset="0"/>
                <a:ea typeface="Calibri" charset="0"/>
                <a:cs typeface="Times New Roman" charset="0"/>
              </a:rPr>
              <a:t>Wexnet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 och EON inkl samtal med Länsstyrelsen om detta.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charset="2"/>
              <a:buChar char=""/>
            </a:pPr>
            <a:r>
              <a:rPr lang="sv-SE" sz="1600" dirty="0"/>
              <a:t>Gjort ansökningar till Trafikverket och Lantmäteriet.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64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97768"/>
            <a:ext cx="7467600" cy="638944"/>
          </a:xfrm>
        </p:spPr>
        <p:txBody>
          <a:bodyPr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§8 (2)</a:t>
            </a:r>
            <a:endParaRPr lang="sv-SE" sz="3200" b="0" dirty="0">
              <a:solidFill>
                <a:srgbClr val="FF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783632" y="692696"/>
            <a:ext cx="6096000" cy="4362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>
              <a:lnSpc>
                <a:spcPct val="115000"/>
              </a:lnSpc>
              <a:spcAft>
                <a:spcPts val="600"/>
              </a:spcAft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Verksamhetsplan för 2019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I maj 2016 beviljades föreningen bidrag för bredbandsutbyggnad.  Under 2019 kommer föreningen </a:t>
            </a:r>
            <a:r>
              <a:rPr lang="sv-SE" sz="1600" dirty="0" smtClean="0">
                <a:latin typeface="Calibri" charset="0"/>
                <a:ea typeface="Calibri" charset="0"/>
                <a:cs typeface="Times New Roman" charset="0"/>
              </a:rPr>
              <a:t>att</a:t>
            </a: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/>
              <a:t>Slutföra upphandlingen gällande totalentreprenaden och teckna avtal.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Genomföra lantmäteriförrättningar.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Påbörja entreprenaden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charset="2"/>
              <a:buChar char=""/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Upphandla Kommunikationsoperatör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 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sv-SE" sz="1600" i="1" dirty="0">
                <a:latin typeface="Arial" charset="0"/>
                <a:ea typeface="Calibri" charset="0"/>
                <a:cs typeface="Times New Roman" charset="0"/>
              </a:rPr>
              <a:t>Ekonomisk berättelse</a:t>
            </a:r>
            <a:endParaRPr lang="sv-SE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dirty="0">
                <a:latin typeface="Calibri" charset="0"/>
                <a:ea typeface="Calibri" charset="0"/>
                <a:cs typeface="Times New Roman" charset="0"/>
              </a:rPr>
              <a:t>Består av resultat- och balansräkning samt revisorns berättelse. </a:t>
            </a:r>
            <a:endParaRPr lang="sv-SE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58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72237"/>
            <a:ext cx="7467600" cy="576064"/>
          </a:xfrm>
        </p:spPr>
        <p:txBody>
          <a:bodyPr anchor="t">
            <a:normAutofit/>
          </a:bodyPr>
          <a:lstStyle/>
          <a:p>
            <a:r>
              <a:rPr lang="sv-SE" sz="3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§9 </a:t>
            </a:r>
            <a:r>
              <a:rPr lang="sv-SE" sz="3200" b="0" dirty="0">
                <a:solidFill>
                  <a:schemeClr val="tx1"/>
                </a:solidFill>
              </a:rPr>
              <a:t>Balansräkning och resultaträkning (1)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548680"/>
            <a:ext cx="7772400" cy="61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8190392"/>
      </p:ext>
    </p:extLst>
  </p:cSld>
  <p:clrMapOvr>
    <a:masterClrMapping/>
  </p:clrMapOvr>
</p:sld>
</file>

<file path=ppt/theme/theme1.xml><?xml version="1.0" encoding="utf-8"?>
<a:theme xmlns:a="http://schemas.openxmlformats.org/drawingml/2006/main" name="Vy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y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4087</TotalTime>
  <Words>855</Words>
  <Application>Microsoft Office PowerPoint</Application>
  <PresentationFormat>Anpassad</PresentationFormat>
  <Paragraphs>235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29</vt:i4>
      </vt:variant>
    </vt:vector>
  </HeadingPairs>
  <TitlesOfParts>
    <vt:vector size="31" baseType="lpstr">
      <vt:lpstr>Vy</vt:lpstr>
      <vt:lpstr>Office-tema</vt:lpstr>
      <vt:lpstr>Årsstämma 2019 Informationsmöte </vt:lpstr>
      <vt:lpstr>Dagens program</vt:lpstr>
      <vt:lpstr>Årsstämma</vt:lpstr>
      <vt:lpstr>Bild 4</vt:lpstr>
      <vt:lpstr>§1-5</vt:lpstr>
      <vt:lpstr>§6 Fastställande av röstlängd</vt:lpstr>
      <vt:lpstr>§8 (1)</vt:lpstr>
      <vt:lpstr>§8 (2)</vt:lpstr>
      <vt:lpstr>§9 Balansräkning och resultaträkning (1)</vt:lpstr>
      <vt:lpstr>§9 Balansräkning och resultaträkning (2)</vt:lpstr>
      <vt:lpstr>§9 Balansräkning och resultaträkning (3)</vt:lpstr>
      <vt:lpstr>§9 Balansräkning och resultaträkning (4)  Styrelsens förslag: Vinst överförs i ny räkning</vt:lpstr>
      <vt:lpstr>§10 Ansvarsfrihet för styrelsen</vt:lpstr>
      <vt:lpstr>§11 Arvode till styrelse och revisorer</vt:lpstr>
      <vt:lpstr>§12 Medlemsavgift för kommande verksamhetsår</vt:lpstr>
      <vt:lpstr>§13 Behandling av inkomna motioner och styrelsens förslag</vt:lpstr>
      <vt:lpstr>§14-18 Val till styrelsen</vt:lpstr>
      <vt:lpstr>§19 Mötets avslutande</vt:lpstr>
      <vt:lpstr>Information om projektet</vt:lpstr>
      <vt:lpstr>Varför tar det tid? Vad händer egentligen?</vt:lpstr>
      <vt:lpstr>Budget för projektet</vt:lpstr>
      <vt:lpstr>Tidplan för projektet</vt:lpstr>
      <vt:lpstr>Bild 23</vt:lpstr>
      <vt:lpstr>Vad ingår i installationen</vt:lpstr>
      <vt:lpstr>Bild 25</vt:lpstr>
      <vt:lpstr>Vad vi behöver hjälp med</vt:lpstr>
      <vt:lpstr>Blandad information</vt:lpstr>
      <vt:lpstr>Att tänka på</vt:lpstr>
      <vt:lpstr>Bild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alla från Kyrkeryd, Kårestad, Södra Åreda, Risinge, Tveta och Vikensved!</dc:title>
  <dc:creator>Christer Estberg</dc:creator>
  <cp:lastModifiedBy>he</cp:lastModifiedBy>
  <cp:revision>114</cp:revision>
  <cp:lastPrinted>2016-06-12T06:03:57Z</cp:lastPrinted>
  <dcterms:created xsi:type="dcterms:W3CDTF">2014-02-05T10:39:40Z</dcterms:created>
  <dcterms:modified xsi:type="dcterms:W3CDTF">2019-06-01T20:57:35Z</dcterms:modified>
</cp:coreProperties>
</file>