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  <p:sldMasterId id="2147484020" r:id="rId2"/>
  </p:sldMasterIdLst>
  <p:notesMasterIdLst>
    <p:notesMasterId r:id="rId28"/>
  </p:notesMasterIdLst>
  <p:handoutMasterIdLst>
    <p:handoutMasterId r:id="rId29"/>
  </p:handoutMasterIdLst>
  <p:sldIdLst>
    <p:sldId id="259" r:id="rId3"/>
    <p:sldId id="278" r:id="rId4"/>
    <p:sldId id="279" r:id="rId5"/>
    <p:sldId id="297" r:id="rId6"/>
    <p:sldId id="299" r:id="rId7"/>
    <p:sldId id="300" r:id="rId8"/>
    <p:sldId id="283" r:id="rId9"/>
    <p:sldId id="289" r:id="rId10"/>
    <p:sldId id="280" r:id="rId11"/>
    <p:sldId id="301" r:id="rId12"/>
    <p:sldId id="302" r:id="rId13"/>
    <p:sldId id="304" r:id="rId14"/>
    <p:sldId id="290" r:id="rId15"/>
    <p:sldId id="282" r:id="rId16"/>
    <p:sldId id="291" r:id="rId17"/>
    <p:sldId id="305" r:id="rId18"/>
    <p:sldId id="292" r:id="rId19"/>
    <p:sldId id="293" r:id="rId20"/>
    <p:sldId id="284" r:id="rId21"/>
    <p:sldId id="288" r:id="rId22"/>
    <p:sldId id="308" r:id="rId23"/>
    <p:sldId id="307" r:id="rId24"/>
    <p:sldId id="295" r:id="rId25"/>
    <p:sldId id="286" r:id="rId26"/>
    <p:sldId id="273" r:id="rId27"/>
  </p:sldIdLst>
  <p:sldSz cx="12192000" cy="6858000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 autoAdjust="0"/>
    <p:restoredTop sz="94674" autoAdjust="0"/>
  </p:normalViewPr>
  <p:slideViewPr>
    <p:cSldViewPr>
      <p:cViewPr varScale="1">
        <p:scale>
          <a:sx n="106" d="100"/>
          <a:sy n="106" d="100"/>
        </p:scale>
        <p:origin x="-22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5237C-234B-4B9B-B928-3A59AF67583A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5E93D-27BF-4AC4-9E1C-0449503CC69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83092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A01CB-7292-4548-8719-E42B3595E542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7255A-BD6B-4745-8B66-CD675F05B8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00090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7255A-BD6B-4745-8B66-CD675F05B809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079190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7255A-BD6B-4745-8B66-CD675F05B809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411629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D36D5-444F-614B-920D-4264B3424DFF}" type="slidenum">
              <a:rPr lang="sv-SE" smtClean="0">
                <a:solidFill>
                  <a:prstClr val="black"/>
                </a:solidFill>
              </a:rPr>
              <a:pPr/>
              <a:t>22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8970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7255A-BD6B-4745-8B66-CD675F05B809}" type="slidenum">
              <a:rPr lang="sv-SE" smtClean="0"/>
              <a:pPr/>
              <a:t>23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71763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88579B4-8023-45E2-9FF0-E7DF781FC7AB}" type="datetimeFigureOut">
              <a:rPr lang="sv-SE" smtClean="0"/>
              <a:pPr/>
              <a:t>2018-08-10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98176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2018-08-10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40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styrelsen@veff.se" TargetMode="External"/><Relationship Id="rId2" Type="http://schemas.openxmlformats.org/officeDocument/2006/relationships/hyperlink" Target="http://www.veff.s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3431704" y="2780928"/>
            <a:ext cx="6264696" cy="1894362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sv-SE" sz="5400" b="0" dirty="0">
                <a:latin typeface="Century Gothic" charset="0"/>
                <a:ea typeface="Century Gothic" charset="0"/>
                <a:cs typeface="Century Gothic" charset="0"/>
              </a:rPr>
              <a:t>Årsstämma </a:t>
            </a:r>
            <a:r>
              <a:rPr lang="sv-SE" sz="5400" b="0" dirty="0" smtClean="0">
                <a:latin typeface="Century Gothic" charset="0"/>
                <a:ea typeface="Century Gothic" charset="0"/>
                <a:cs typeface="Century Gothic" charset="0"/>
              </a:rPr>
              <a:t>2018 </a:t>
            </a:r>
            <a:r>
              <a:rPr lang="sv-SE" sz="5400" b="0" dirty="0">
                <a:latin typeface="Century Gothic" charset="0"/>
                <a:ea typeface="Century Gothic" charset="0"/>
                <a:cs typeface="Century Gothic" charset="0"/>
              </a:rPr>
              <a:t>Informationsmöte</a:t>
            </a:r>
            <a:r>
              <a:rPr lang="sv-SE" sz="2800" b="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sv-SE" sz="2800" b="0" dirty="0">
                <a:latin typeface="Century Gothic" charset="0"/>
                <a:ea typeface="Century Gothic" charset="0"/>
                <a:cs typeface="Century Gothic" charset="0"/>
              </a:rPr>
            </a:br>
            <a:endParaRPr lang="sv-SE" sz="44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416" y="5373216"/>
            <a:ext cx="3111500" cy="1130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441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576064"/>
          </a:xfrm>
        </p:spPr>
        <p:txBody>
          <a:bodyPr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3200" b="0" dirty="0">
                <a:solidFill>
                  <a:schemeClr val="tx1"/>
                </a:solidFill>
              </a:rPr>
              <a:t>Balansräkning och resultaträkning (2)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2276872"/>
            <a:ext cx="10204895" cy="439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7" y="1635832"/>
            <a:ext cx="10441159" cy="708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460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576064"/>
          </a:xfrm>
        </p:spPr>
        <p:txBody>
          <a:bodyPr anchor="t">
            <a:normAutofit/>
          </a:bodyPr>
          <a:lstStyle/>
          <a:p>
            <a: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2800" b="0" dirty="0">
                <a:solidFill>
                  <a:schemeClr val="tx1"/>
                </a:solidFill>
              </a:rPr>
              <a:t>Balansräkning och resultaträkning (3)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408" y="764704"/>
            <a:ext cx="10310813" cy="566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57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7467600" cy="576064"/>
          </a:xfrm>
        </p:spPr>
        <p:txBody>
          <a:bodyPr anchor="t">
            <a:normAutofit fontScale="90000"/>
          </a:bodyPr>
          <a:lstStyle/>
          <a:p>
            <a: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2800" b="0" dirty="0">
                <a:solidFill>
                  <a:schemeClr val="tx1"/>
                </a:solidFill>
              </a:rPr>
              <a:t>Balansräkning och resultaträkning </a:t>
            </a:r>
            <a:r>
              <a:rPr lang="sv-SE" sz="2800" b="0" dirty="0" smtClean="0">
                <a:solidFill>
                  <a:schemeClr val="tx1"/>
                </a:solidFill>
              </a:rPr>
              <a:t>(4)</a:t>
            </a:r>
            <a:br>
              <a:rPr lang="sv-SE" sz="2800" b="0" dirty="0" smtClean="0">
                <a:solidFill>
                  <a:schemeClr val="tx1"/>
                </a:solidFill>
              </a:rPr>
            </a:br>
            <a:r>
              <a:rPr lang="sv-SE" sz="2800" b="0" dirty="0" smtClean="0">
                <a:solidFill>
                  <a:schemeClr val="tx1"/>
                </a:solidFill>
              </a:rPr>
              <a:t/>
            </a:r>
            <a:br>
              <a:rPr lang="sv-SE" sz="2800" b="0" dirty="0" smtClean="0">
                <a:solidFill>
                  <a:schemeClr val="tx1"/>
                </a:solidFill>
              </a:rPr>
            </a:br>
            <a:r>
              <a:rPr lang="sv-SE" sz="2800" b="0" dirty="0" smtClean="0">
                <a:solidFill>
                  <a:schemeClr val="tx1"/>
                </a:solidFill>
              </a:rPr>
              <a:t>Styrelsens</a:t>
            </a:r>
            <a:br>
              <a:rPr lang="sv-SE" sz="2800" b="0" dirty="0" smtClean="0">
                <a:solidFill>
                  <a:schemeClr val="tx1"/>
                </a:solidFill>
              </a:rPr>
            </a:br>
            <a:r>
              <a:rPr lang="sv-SE" sz="2800" b="0" dirty="0" smtClean="0">
                <a:solidFill>
                  <a:schemeClr val="tx1"/>
                </a:solidFill>
              </a:rPr>
              <a:t>förslag:</a:t>
            </a:r>
            <a:br>
              <a:rPr lang="sv-SE" sz="2800" b="0" dirty="0" smtClean="0">
                <a:solidFill>
                  <a:schemeClr val="tx1"/>
                </a:solidFill>
              </a:rPr>
            </a:br>
            <a:r>
              <a:rPr lang="sv-SE" sz="2800" b="0" dirty="0" smtClean="0">
                <a:solidFill>
                  <a:schemeClr val="tx1"/>
                </a:solidFill>
              </a:rPr>
              <a:t>Vinst överförs</a:t>
            </a:r>
            <a:br>
              <a:rPr lang="sv-SE" sz="2800" b="0" dirty="0" smtClean="0">
                <a:solidFill>
                  <a:schemeClr val="tx1"/>
                </a:solidFill>
              </a:rPr>
            </a:br>
            <a:r>
              <a:rPr lang="sv-SE" sz="2800" b="0" dirty="0" smtClean="0">
                <a:solidFill>
                  <a:schemeClr val="tx1"/>
                </a:solidFill>
              </a:rPr>
              <a:t>i ny räkning</a:t>
            </a:r>
            <a:endParaRPr lang="sv-SE" sz="2800" b="0" dirty="0">
              <a:solidFill>
                <a:schemeClr val="tx1"/>
              </a:solidFill>
            </a:endParaRP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3591" y="692697"/>
            <a:ext cx="8025333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271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260648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§10 Ansvarsfrihet</a:t>
            </a:r>
            <a:br>
              <a:rPr lang="sv-SE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v-SE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för styrelsen</a:t>
            </a:r>
            <a:endParaRPr lang="sv-SE" sz="2800" b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1704" y="96488"/>
            <a:ext cx="4968552" cy="676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4888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260648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§11 </a:t>
            </a:r>
            <a:r>
              <a:rPr lang="sv-SE" sz="3200" b="0" dirty="0">
                <a:solidFill>
                  <a:schemeClr val="tx1"/>
                </a:solidFill>
              </a:rPr>
              <a:t>Arvode till styrelse och revisorer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400" y="1052736"/>
            <a:ext cx="7920880" cy="3744416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Styrelse: </a:t>
            </a: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Inget arvode</a:t>
            </a: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Revision på löpande räkning </a:t>
            </a:r>
          </a:p>
          <a:p>
            <a:pPr lvl="1"/>
            <a:r>
              <a:rPr lang="sv-SE" sz="2000" dirty="0">
                <a:solidFill>
                  <a:schemeClr val="tx1"/>
                </a:solidFill>
              </a:rPr>
              <a:t>Ca </a:t>
            </a:r>
            <a:r>
              <a:rPr lang="sv-SE" sz="2000" dirty="0" smtClean="0">
                <a:solidFill>
                  <a:schemeClr val="tx1"/>
                </a:solidFill>
              </a:rPr>
              <a:t>3000 </a:t>
            </a:r>
            <a:r>
              <a:rPr lang="sv-SE" sz="2000" dirty="0">
                <a:solidFill>
                  <a:schemeClr val="tx1"/>
                </a:solidFill>
              </a:rPr>
              <a:t>kr</a:t>
            </a:r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67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8784976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§12 Medlemsavgift för kommande verksamhetsår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3392" y="1187624"/>
            <a:ext cx="7920880" cy="3744416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Ingen medlemsavgift </a:t>
            </a:r>
            <a:r>
              <a:rPr lang="sv-SE" sz="2400" dirty="0" smtClean="0">
                <a:solidFill>
                  <a:schemeClr val="tx1"/>
                </a:solidFill>
              </a:rPr>
              <a:t>2018</a:t>
            </a:r>
            <a:endParaRPr lang="sv-SE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Styrelsen har befogenhet att besluta för medlemsavgift </a:t>
            </a:r>
            <a:r>
              <a:rPr lang="sv-SE" sz="2400" dirty="0" smtClean="0">
                <a:solidFill>
                  <a:schemeClr val="tx1"/>
                </a:solidFill>
              </a:rPr>
              <a:t>2019 </a:t>
            </a:r>
            <a:r>
              <a:rPr lang="sv-SE" sz="2400" dirty="0">
                <a:solidFill>
                  <a:schemeClr val="tx1"/>
                </a:solidFill>
              </a:rPr>
              <a:t>med inbetalning under våren</a:t>
            </a:r>
            <a:endParaRPr lang="sv-SE" sz="2200" dirty="0">
              <a:solidFill>
                <a:schemeClr val="tx1"/>
              </a:solidFill>
            </a:endParaRPr>
          </a:p>
          <a:p>
            <a:pPr lvl="1"/>
            <a:endParaRPr lang="sv-SE" dirty="0" smtClean="0">
              <a:solidFill>
                <a:srgbClr val="FF0000"/>
              </a:solidFill>
            </a:endParaRPr>
          </a:p>
          <a:p>
            <a:pPr lvl="1"/>
            <a:endParaRPr lang="sv-SE" sz="1600" dirty="0">
              <a:solidFill>
                <a:srgbClr val="FF0000"/>
              </a:solidFill>
            </a:endParaRPr>
          </a:p>
          <a:p>
            <a:pPr lvl="1"/>
            <a:endParaRPr lang="sv-SE" sz="2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5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310505"/>
            <a:ext cx="9505056" cy="92697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§13 Behandling av inkomna motioner och styrelsens förslag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20252" y="1124744"/>
            <a:ext cx="7920880" cy="3744416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800" dirty="0"/>
              <a:t>Inget att behandla</a:t>
            </a:r>
          </a:p>
          <a:p>
            <a:pPr lvl="1"/>
            <a:endParaRPr lang="sv-SE" sz="1600" dirty="0">
              <a:solidFill>
                <a:srgbClr val="FF0000"/>
              </a:solidFill>
            </a:endParaRPr>
          </a:p>
          <a:p>
            <a:pPr lvl="1"/>
            <a:endParaRPr lang="sv-SE" sz="2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490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§14-18 Val till styrelsen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3392" y="1052736"/>
            <a:ext cx="7920880" cy="3744416"/>
          </a:xfrm>
        </p:spPr>
        <p:txBody>
          <a:bodyPr vert="horz">
            <a:normAutofit/>
          </a:bodyPr>
          <a:lstStyle/>
          <a:p>
            <a:r>
              <a:rPr lang="sv-SE" sz="2800" dirty="0"/>
              <a:t>Val av ordförande </a:t>
            </a:r>
          </a:p>
          <a:p>
            <a:r>
              <a:rPr lang="sv-SE" sz="2800" dirty="0"/>
              <a:t>Val av övriga ledamöter </a:t>
            </a:r>
          </a:p>
          <a:p>
            <a:r>
              <a:rPr lang="sv-SE" sz="2800" dirty="0"/>
              <a:t>Val av suppleanter</a:t>
            </a:r>
          </a:p>
          <a:p>
            <a:r>
              <a:rPr lang="sv-SE" sz="2800" dirty="0"/>
              <a:t>Val av revisor </a:t>
            </a:r>
          </a:p>
          <a:p>
            <a:r>
              <a:rPr lang="en-US" sz="2800" dirty="0"/>
              <a:t>Val </a:t>
            </a:r>
            <a:r>
              <a:rPr lang="en-US" sz="2800" dirty="0" err="1"/>
              <a:t>av</a:t>
            </a:r>
            <a:r>
              <a:rPr lang="en-US" sz="2800" dirty="0"/>
              <a:t> </a:t>
            </a:r>
            <a:r>
              <a:rPr lang="en-US" sz="2800" dirty="0" err="1"/>
              <a:t>valberedning</a:t>
            </a:r>
            <a:r>
              <a:rPr lang="en-US" sz="2800" dirty="0"/>
              <a:t> (</a:t>
            </a:r>
            <a:r>
              <a:rPr lang="en-US" sz="2800" dirty="0" err="1"/>
              <a:t>minst</a:t>
            </a:r>
            <a:r>
              <a:rPr lang="en-US" sz="2800" dirty="0"/>
              <a:t> 2)</a:t>
            </a: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947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341784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§19 Mötets avslutande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991544" y="1268760"/>
            <a:ext cx="7920880" cy="3744416"/>
          </a:xfrm>
        </p:spPr>
        <p:txBody>
          <a:bodyPr vert="horz">
            <a:normAutofit/>
          </a:bodyPr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05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Information om projektet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idx="1"/>
          </p:nvPr>
        </p:nvSpPr>
        <p:spPr/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62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7467600" cy="926976"/>
          </a:xfrm>
        </p:spPr>
        <p:txBody>
          <a:bodyPr>
            <a:normAutofit/>
          </a:bodyPr>
          <a:lstStyle/>
          <a:p>
            <a:r>
              <a:rPr lang="sv-SE" b="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Dagens program</a:t>
            </a:r>
            <a:endParaRPr lang="sv-SE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7408" y="1268760"/>
            <a:ext cx="7920880" cy="3744416"/>
          </a:xfr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sv-S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Föreningens årsstämma enligt dagordning</a:t>
            </a:r>
          </a:p>
          <a:p>
            <a:pPr>
              <a:lnSpc>
                <a:spcPct val="90000"/>
              </a:lnSpc>
            </a:pPr>
            <a:r>
              <a:rPr lang="sv-S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 kring projektet</a:t>
            </a:r>
          </a:p>
          <a:p>
            <a:pPr lvl="1"/>
            <a:r>
              <a:rPr lang="sv-S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Budget för projektet</a:t>
            </a:r>
          </a:p>
          <a:p>
            <a:pPr lvl="1"/>
            <a:r>
              <a:rPr lang="sv-S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Tidplan </a:t>
            </a:r>
            <a:r>
              <a:rPr lang="sv-S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vilka hinder ser vi?</a:t>
            </a:r>
          </a:p>
          <a:p>
            <a:pPr lvl="1"/>
            <a:r>
              <a:rPr lang="sv-S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Möjlighet </a:t>
            </a:r>
            <a:r>
              <a:rPr lang="sv-S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till frågor</a:t>
            </a:r>
          </a:p>
          <a:p>
            <a:pPr lvl="1"/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644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1384" y="7723"/>
            <a:ext cx="7467600" cy="9269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Varför tar det tid? Vad händer egentligen?</a:t>
            </a:r>
          </a:p>
        </p:txBody>
      </p:sp>
      <p:sp>
        <p:nvSpPr>
          <p:cNvPr id="40" name="Frihandsfigur 39"/>
          <p:cNvSpPr/>
          <p:nvPr/>
        </p:nvSpPr>
        <p:spPr>
          <a:xfrm>
            <a:off x="1631504" y="3486016"/>
            <a:ext cx="2392705" cy="2050644"/>
          </a:xfrm>
          <a:custGeom>
            <a:avLst/>
            <a:gdLst>
              <a:gd name="connsiteX0" fmla="*/ 0 w 1149864"/>
              <a:gd name="connsiteY0" fmla="*/ 493512 h 987023"/>
              <a:gd name="connsiteX1" fmla="*/ 246756 w 1149864"/>
              <a:gd name="connsiteY1" fmla="*/ 0 h 987023"/>
              <a:gd name="connsiteX2" fmla="*/ 903108 w 1149864"/>
              <a:gd name="connsiteY2" fmla="*/ 0 h 987023"/>
              <a:gd name="connsiteX3" fmla="*/ 1149864 w 1149864"/>
              <a:gd name="connsiteY3" fmla="*/ 493512 h 987023"/>
              <a:gd name="connsiteX4" fmla="*/ 903108 w 1149864"/>
              <a:gd name="connsiteY4" fmla="*/ 987023 h 987023"/>
              <a:gd name="connsiteX5" fmla="*/ 246756 w 1149864"/>
              <a:gd name="connsiteY5" fmla="*/ 987023 h 987023"/>
              <a:gd name="connsiteX6" fmla="*/ 0 w 1149864"/>
              <a:gd name="connsiteY6" fmla="*/ 493512 h 98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9864" h="987023">
                <a:moveTo>
                  <a:pt x="0" y="493512"/>
                </a:moveTo>
                <a:lnTo>
                  <a:pt x="246756" y="0"/>
                </a:lnTo>
                <a:lnTo>
                  <a:pt x="903108" y="0"/>
                </a:lnTo>
                <a:lnTo>
                  <a:pt x="1149864" y="493512"/>
                </a:lnTo>
                <a:lnTo>
                  <a:pt x="903108" y="987023"/>
                </a:lnTo>
                <a:lnTo>
                  <a:pt x="246756" y="987023"/>
                </a:lnTo>
                <a:lnTo>
                  <a:pt x="0" y="493512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074" tIns="160476" rIns="178074" bIns="160476" numCol="1" spcCol="1270" anchor="ctr" anchorCtr="0">
            <a:noAutofit/>
          </a:bodyPr>
          <a:lstStyle/>
          <a:p>
            <a:pPr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dirty="0"/>
              <a:t>Projektering tar tid och vi gör det själva</a:t>
            </a:r>
          </a:p>
        </p:txBody>
      </p:sp>
      <p:sp>
        <p:nvSpPr>
          <p:cNvPr id="44" name="Frihandsfigur 43"/>
          <p:cNvSpPr/>
          <p:nvPr/>
        </p:nvSpPr>
        <p:spPr>
          <a:xfrm>
            <a:off x="3689763" y="2346338"/>
            <a:ext cx="2392705" cy="2050644"/>
          </a:xfrm>
          <a:custGeom>
            <a:avLst/>
            <a:gdLst>
              <a:gd name="connsiteX0" fmla="*/ 0 w 1149864"/>
              <a:gd name="connsiteY0" fmla="*/ 493512 h 987023"/>
              <a:gd name="connsiteX1" fmla="*/ 246756 w 1149864"/>
              <a:gd name="connsiteY1" fmla="*/ 0 h 987023"/>
              <a:gd name="connsiteX2" fmla="*/ 903108 w 1149864"/>
              <a:gd name="connsiteY2" fmla="*/ 0 h 987023"/>
              <a:gd name="connsiteX3" fmla="*/ 1149864 w 1149864"/>
              <a:gd name="connsiteY3" fmla="*/ 493512 h 987023"/>
              <a:gd name="connsiteX4" fmla="*/ 903108 w 1149864"/>
              <a:gd name="connsiteY4" fmla="*/ 987023 h 987023"/>
              <a:gd name="connsiteX5" fmla="*/ 246756 w 1149864"/>
              <a:gd name="connsiteY5" fmla="*/ 987023 h 987023"/>
              <a:gd name="connsiteX6" fmla="*/ 0 w 1149864"/>
              <a:gd name="connsiteY6" fmla="*/ 493512 h 98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9864" h="987023">
                <a:moveTo>
                  <a:pt x="0" y="493512"/>
                </a:moveTo>
                <a:lnTo>
                  <a:pt x="246756" y="0"/>
                </a:lnTo>
                <a:lnTo>
                  <a:pt x="903108" y="0"/>
                </a:lnTo>
                <a:lnTo>
                  <a:pt x="1149864" y="493512"/>
                </a:lnTo>
                <a:lnTo>
                  <a:pt x="903108" y="987023"/>
                </a:lnTo>
                <a:lnTo>
                  <a:pt x="246756" y="987023"/>
                </a:lnTo>
                <a:lnTo>
                  <a:pt x="0" y="493512"/>
                </a:lnTo>
                <a:close/>
              </a:path>
            </a:pathLst>
          </a:cu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074" tIns="160476" rIns="178074" bIns="160476" numCol="1" spcCol="1270" anchor="ctr" anchorCtr="0">
            <a:noAutofit/>
          </a:bodyPr>
          <a:lstStyle/>
          <a:p>
            <a:pPr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dirty="0" smtClean="0"/>
              <a:t>Sjukdomar och bortfall från styrelsen</a:t>
            </a:r>
            <a:endParaRPr lang="sv-SE" dirty="0"/>
          </a:p>
        </p:txBody>
      </p:sp>
      <p:sp>
        <p:nvSpPr>
          <p:cNvPr id="48" name="Frihandsfigur 47"/>
          <p:cNvSpPr/>
          <p:nvPr/>
        </p:nvSpPr>
        <p:spPr>
          <a:xfrm>
            <a:off x="1631504" y="1219064"/>
            <a:ext cx="2392705" cy="2050644"/>
          </a:xfrm>
          <a:custGeom>
            <a:avLst/>
            <a:gdLst>
              <a:gd name="connsiteX0" fmla="*/ 0 w 1149864"/>
              <a:gd name="connsiteY0" fmla="*/ 493512 h 987023"/>
              <a:gd name="connsiteX1" fmla="*/ 246756 w 1149864"/>
              <a:gd name="connsiteY1" fmla="*/ 0 h 987023"/>
              <a:gd name="connsiteX2" fmla="*/ 903108 w 1149864"/>
              <a:gd name="connsiteY2" fmla="*/ 0 h 987023"/>
              <a:gd name="connsiteX3" fmla="*/ 1149864 w 1149864"/>
              <a:gd name="connsiteY3" fmla="*/ 493512 h 987023"/>
              <a:gd name="connsiteX4" fmla="*/ 903108 w 1149864"/>
              <a:gd name="connsiteY4" fmla="*/ 987023 h 987023"/>
              <a:gd name="connsiteX5" fmla="*/ 246756 w 1149864"/>
              <a:gd name="connsiteY5" fmla="*/ 987023 h 987023"/>
              <a:gd name="connsiteX6" fmla="*/ 0 w 1149864"/>
              <a:gd name="connsiteY6" fmla="*/ 493512 h 98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9864" h="987023">
                <a:moveTo>
                  <a:pt x="0" y="493512"/>
                </a:moveTo>
                <a:lnTo>
                  <a:pt x="246756" y="0"/>
                </a:lnTo>
                <a:lnTo>
                  <a:pt x="903108" y="0"/>
                </a:lnTo>
                <a:lnTo>
                  <a:pt x="1149864" y="493512"/>
                </a:lnTo>
                <a:lnTo>
                  <a:pt x="903108" y="987023"/>
                </a:lnTo>
                <a:lnTo>
                  <a:pt x="246756" y="987023"/>
                </a:lnTo>
                <a:lnTo>
                  <a:pt x="0" y="493512"/>
                </a:lnTo>
                <a:close/>
              </a:path>
            </a:pathLst>
          </a:custGeom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074" tIns="160476" rIns="178074" bIns="160476" numCol="1" spcCol="1270" anchor="ctr" anchorCtr="0">
            <a:noAutofit/>
          </a:bodyPr>
          <a:lstStyle/>
          <a:p>
            <a:pPr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dirty="0"/>
              <a:t>Många fler medlemmar nu</a:t>
            </a:r>
          </a:p>
        </p:txBody>
      </p:sp>
      <p:sp>
        <p:nvSpPr>
          <p:cNvPr id="52" name="Frihandsfigur 51"/>
          <p:cNvSpPr/>
          <p:nvPr/>
        </p:nvSpPr>
        <p:spPr>
          <a:xfrm>
            <a:off x="5749492" y="1214413"/>
            <a:ext cx="2392705" cy="2050644"/>
          </a:xfrm>
          <a:custGeom>
            <a:avLst/>
            <a:gdLst>
              <a:gd name="connsiteX0" fmla="*/ 0 w 1149864"/>
              <a:gd name="connsiteY0" fmla="*/ 493512 h 987023"/>
              <a:gd name="connsiteX1" fmla="*/ 246756 w 1149864"/>
              <a:gd name="connsiteY1" fmla="*/ 0 h 987023"/>
              <a:gd name="connsiteX2" fmla="*/ 903108 w 1149864"/>
              <a:gd name="connsiteY2" fmla="*/ 0 h 987023"/>
              <a:gd name="connsiteX3" fmla="*/ 1149864 w 1149864"/>
              <a:gd name="connsiteY3" fmla="*/ 493512 h 987023"/>
              <a:gd name="connsiteX4" fmla="*/ 903108 w 1149864"/>
              <a:gd name="connsiteY4" fmla="*/ 987023 h 987023"/>
              <a:gd name="connsiteX5" fmla="*/ 246756 w 1149864"/>
              <a:gd name="connsiteY5" fmla="*/ 987023 h 987023"/>
              <a:gd name="connsiteX6" fmla="*/ 0 w 1149864"/>
              <a:gd name="connsiteY6" fmla="*/ 493512 h 98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9864" h="987023">
                <a:moveTo>
                  <a:pt x="0" y="493512"/>
                </a:moveTo>
                <a:lnTo>
                  <a:pt x="246756" y="0"/>
                </a:lnTo>
                <a:lnTo>
                  <a:pt x="903108" y="0"/>
                </a:lnTo>
                <a:lnTo>
                  <a:pt x="1149864" y="493512"/>
                </a:lnTo>
                <a:lnTo>
                  <a:pt x="903108" y="987023"/>
                </a:lnTo>
                <a:lnTo>
                  <a:pt x="246756" y="987023"/>
                </a:lnTo>
                <a:lnTo>
                  <a:pt x="0" y="493512"/>
                </a:lnTo>
                <a:close/>
              </a:path>
            </a:pathLst>
          </a:custGeom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074" tIns="160476" rIns="178074" bIns="160476" numCol="1" spcCol="1270" anchor="ctr" anchorCtr="0">
            <a:noAutofit/>
          </a:bodyPr>
          <a:lstStyle/>
          <a:p>
            <a:pPr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dirty="0"/>
              <a:t>Svårt att få in avtal, </a:t>
            </a:r>
            <a:r>
              <a:rPr lang="sv-SE" dirty="0" smtClean="0"/>
              <a:t>administrationstiden </a:t>
            </a:r>
            <a:r>
              <a:rPr lang="sv-SE" dirty="0"/>
              <a:t>har ökat markant</a:t>
            </a:r>
          </a:p>
        </p:txBody>
      </p:sp>
      <p:sp>
        <p:nvSpPr>
          <p:cNvPr id="56" name="Frihandsfigur 55"/>
          <p:cNvSpPr/>
          <p:nvPr/>
        </p:nvSpPr>
        <p:spPr>
          <a:xfrm>
            <a:off x="7807750" y="100320"/>
            <a:ext cx="2392705" cy="2050644"/>
          </a:xfrm>
          <a:custGeom>
            <a:avLst/>
            <a:gdLst>
              <a:gd name="connsiteX0" fmla="*/ 0 w 1149864"/>
              <a:gd name="connsiteY0" fmla="*/ 493512 h 987023"/>
              <a:gd name="connsiteX1" fmla="*/ 246756 w 1149864"/>
              <a:gd name="connsiteY1" fmla="*/ 0 h 987023"/>
              <a:gd name="connsiteX2" fmla="*/ 903108 w 1149864"/>
              <a:gd name="connsiteY2" fmla="*/ 0 h 987023"/>
              <a:gd name="connsiteX3" fmla="*/ 1149864 w 1149864"/>
              <a:gd name="connsiteY3" fmla="*/ 493512 h 987023"/>
              <a:gd name="connsiteX4" fmla="*/ 903108 w 1149864"/>
              <a:gd name="connsiteY4" fmla="*/ 987023 h 987023"/>
              <a:gd name="connsiteX5" fmla="*/ 246756 w 1149864"/>
              <a:gd name="connsiteY5" fmla="*/ 987023 h 987023"/>
              <a:gd name="connsiteX6" fmla="*/ 0 w 1149864"/>
              <a:gd name="connsiteY6" fmla="*/ 493512 h 98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9864" h="987023">
                <a:moveTo>
                  <a:pt x="0" y="493512"/>
                </a:moveTo>
                <a:lnTo>
                  <a:pt x="246756" y="0"/>
                </a:lnTo>
                <a:lnTo>
                  <a:pt x="903108" y="0"/>
                </a:lnTo>
                <a:lnTo>
                  <a:pt x="1149864" y="493512"/>
                </a:lnTo>
                <a:lnTo>
                  <a:pt x="903108" y="987023"/>
                </a:lnTo>
                <a:lnTo>
                  <a:pt x="246756" y="987023"/>
                </a:lnTo>
                <a:lnTo>
                  <a:pt x="0" y="493512"/>
                </a:lnTo>
                <a:close/>
              </a:path>
            </a:pathLst>
          </a:custGeom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074" tIns="160476" rIns="178074" bIns="160476" numCol="1" spcCol="1270" anchor="ctr" anchorCtr="0">
            <a:noAutofit/>
          </a:bodyPr>
          <a:lstStyle/>
          <a:p>
            <a:pPr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dirty="0" smtClean="0">
                <a:solidFill>
                  <a:srgbClr val="FF0000"/>
                </a:solidFill>
              </a:rPr>
              <a:t>Tillstånd från myndigheter har dragit ut på tiden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60" name="Frihandsfigur 59"/>
          <p:cNvSpPr/>
          <p:nvPr/>
        </p:nvSpPr>
        <p:spPr>
          <a:xfrm>
            <a:off x="7790573" y="2448644"/>
            <a:ext cx="2392705" cy="2050644"/>
          </a:xfrm>
          <a:custGeom>
            <a:avLst/>
            <a:gdLst>
              <a:gd name="connsiteX0" fmla="*/ 0 w 1149864"/>
              <a:gd name="connsiteY0" fmla="*/ 493512 h 987023"/>
              <a:gd name="connsiteX1" fmla="*/ 246756 w 1149864"/>
              <a:gd name="connsiteY1" fmla="*/ 0 h 987023"/>
              <a:gd name="connsiteX2" fmla="*/ 903108 w 1149864"/>
              <a:gd name="connsiteY2" fmla="*/ 0 h 987023"/>
              <a:gd name="connsiteX3" fmla="*/ 1149864 w 1149864"/>
              <a:gd name="connsiteY3" fmla="*/ 493512 h 987023"/>
              <a:gd name="connsiteX4" fmla="*/ 903108 w 1149864"/>
              <a:gd name="connsiteY4" fmla="*/ 987023 h 987023"/>
              <a:gd name="connsiteX5" fmla="*/ 246756 w 1149864"/>
              <a:gd name="connsiteY5" fmla="*/ 987023 h 987023"/>
              <a:gd name="connsiteX6" fmla="*/ 0 w 1149864"/>
              <a:gd name="connsiteY6" fmla="*/ 493512 h 98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9864" h="987023">
                <a:moveTo>
                  <a:pt x="0" y="493512"/>
                </a:moveTo>
                <a:lnTo>
                  <a:pt x="246756" y="0"/>
                </a:lnTo>
                <a:lnTo>
                  <a:pt x="903108" y="0"/>
                </a:lnTo>
                <a:lnTo>
                  <a:pt x="1149864" y="493512"/>
                </a:lnTo>
                <a:lnTo>
                  <a:pt x="903108" y="987023"/>
                </a:lnTo>
                <a:lnTo>
                  <a:pt x="246756" y="987023"/>
                </a:lnTo>
                <a:lnTo>
                  <a:pt x="0" y="493512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074" tIns="160476" rIns="178074" bIns="160476" numCol="1" spcCol="1270" anchor="ctr" anchorCtr="0">
            <a:noAutofit/>
          </a:bodyPr>
          <a:lstStyle/>
          <a:p>
            <a:pPr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dirty="0"/>
              <a:t>Vårt projekt är ett av de största</a:t>
            </a:r>
          </a:p>
        </p:txBody>
      </p:sp>
      <p:sp>
        <p:nvSpPr>
          <p:cNvPr id="64" name="Frihandsfigur 63"/>
          <p:cNvSpPr/>
          <p:nvPr/>
        </p:nvSpPr>
        <p:spPr>
          <a:xfrm>
            <a:off x="3688290" y="4618716"/>
            <a:ext cx="2392705" cy="2050644"/>
          </a:xfrm>
          <a:custGeom>
            <a:avLst/>
            <a:gdLst>
              <a:gd name="connsiteX0" fmla="*/ 0 w 1149864"/>
              <a:gd name="connsiteY0" fmla="*/ 493512 h 987023"/>
              <a:gd name="connsiteX1" fmla="*/ 246756 w 1149864"/>
              <a:gd name="connsiteY1" fmla="*/ 0 h 987023"/>
              <a:gd name="connsiteX2" fmla="*/ 903108 w 1149864"/>
              <a:gd name="connsiteY2" fmla="*/ 0 h 987023"/>
              <a:gd name="connsiteX3" fmla="*/ 1149864 w 1149864"/>
              <a:gd name="connsiteY3" fmla="*/ 493512 h 987023"/>
              <a:gd name="connsiteX4" fmla="*/ 903108 w 1149864"/>
              <a:gd name="connsiteY4" fmla="*/ 987023 h 987023"/>
              <a:gd name="connsiteX5" fmla="*/ 246756 w 1149864"/>
              <a:gd name="connsiteY5" fmla="*/ 987023 h 987023"/>
              <a:gd name="connsiteX6" fmla="*/ 0 w 1149864"/>
              <a:gd name="connsiteY6" fmla="*/ 493512 h 98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9864" h="987023">
                <a:moveTo>
                  <a:pt x="0" y="493512"/>
                </a:moveTo>
                <a:lnTo>
                  <a:pt x="246756" y="0"/>
                </a:lnTo>
                <a:lnTo>
                  <a:pt x="903108" y="0"/>
                </a:lnTo>
                <a:lnTo>
                  <a:pt x="1149864" y="493512"/>
                </a:lnTo>
                <a:lnTo>
                  <a:pt x="903108" y="987023"/>
                </a:lnTo>
                <a:lnTo>
                  <a:pt x="246756" y="987023"/>
                </a:lnTo>
                <a:lnTo>
                  <a:pt x="0" y="493512"/>
                </a:lnTo>
                <a:close/>
              </a:path>
            </a:pathLst>
          </a:cu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074" tIns="160476" rIns="178074" bIns="160476" numCol="1" spcCol="1270" anchor="ctr" anchorCtr="0">
            <a:noAutofit/>
          </a:bodyPr>
          <a:lstStyle/>
          <a:p>
            <a:pPr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dirty="0"/>
              <a:t>Vi i styrelsen gör detta helt på vår fritid</a:t>
            </a:r>
          </a:p>
        </p:txBody>
      </p:sp>
    </p:spTree>
    <p:extLst>
      <p:ext uri="{BB962C8B-B14F-4D97-AF65-F5344CB8AC3E}">
        <p14:creationId xmlns="" xmlns:p14="http://schemas.microsoft.com/office/powerpoint/2010/main" val="82438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4" grpId="0" animBg="1"/>
      <p:bldP spid="48" grpId="0" animBg="1"/>
      <p:bldP spid="52" grpId="0" animBg="1"/>
      <p:bldP spid="56" grpId="0" animBg="1"/>
      <p:bldP spid="60" grpId="0" animBg="1"/>
      <p:bldP spid="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 för projektet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Budgeten går inte ihop för projektet, enligt de anbud som kommit in.</a:t>
            </a:r>
          </a:p>
          <a:p>
            <a:r>
              <a:rPr lang="sv-SE" dirty="0" smtClean="0"/>
              <a:t>Anledningar:</a:t>
            </a:r>
          </a:p>
          <a:p>
            <a:r>
              <a:rPr lang="sv-SE" dirty="0" smtClean="0"/>
              <a:t>Från 146 (då vi sökte bidrag) till 238 anslutningar</a:t>
            </a:r>
          </a:p>
          <a:p>
            <a:endParaRPr lang="sv-SE" dirty="0" smtClean="0"/>
          </a:p>
          <a:p>
            <a:r>
              <a:rPr lang="sv-SE" dirty="0" smtClean="0"/>
              <a:t>Lösningar:</a:t>
            </a:r>
          </a:p>
          <a:p>
            <a:r>
              <a:rPr lang="sv-SE" dirty="0" smtClean="0"/>
              <a:t>1. Öka insatsen</a:t>
            </a:r>
          </a:p>
          <a:p>
            <a:r>
              <a:rPr lang="sv-SE" dirty="0" smtClean="0"/>
              <a:t>2. Ta bort medlemmar</a:t>
            </a:r>
          </a:p>
          <a:p>
            <a:r>
              <a:rPr lang="sv-SE" dirty="0" smtClean="0"/>
              <a:t>3. Upphandla vårt bidrag</a:t>
            </a:r>
          </a:p>
          <a:p>
            <a:r>
              <a:rPr lang="sv-SE" dirty="0" smtClean="0"/>
              <a:t>4. </a:t>
            </a:r>
            <a:r>
              <a:rPr lang="sv-SE" dirty="0" smtClean="0"/>
              <a:t>Samförläggning – styrelsens och </a:t>
            </a:r>
            <a:r>
              <a:rPr lang="sv-SE" smtClean="0"/>
              <a:t>medlemmarnas val </a:t>
            </a:r>
            <a:r>
              <a:rPr lang="sv-SE" dirty="0" smtClean="0"/>
              <a:t>på årsmötet</a:t>
            </a: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80823" y="305447"/>
            <a:ext cx="10449262" cy="555830"/>
          </a:xfrm>
        </p:spPr>
        <p:txBody>
          <a:bodyPr>
            <a:normAutofit/>
          </a:bodyPr>
          <a:lstStyle/>
          <a:p>
            <a:pPr algn="l"/>
            <a:r>
              <a:rPr lang="sv-SE" sz="3200" dirty="0" smtClean="0">
                <a:latin typeface="Century Gothic" charset="0"/>
                <a:ea typeface="Century Gothic" charset="0"/>
                <a:cs typeface="Century Gothic" charset="0"/>
              </a:rPr>
              <a:t>Tidplan för projektet</a:t>
            </a:r>
            <a:endParaRPr lang="sv-SE" sz="32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75" y="6099580"/>
            <a:ext cx="1428769" cy="5133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789" y="5615706"/>
            <a:ext cx="1023012" cy="997253"/>
          </a:xfrm>
          <a:prstGeom prst="rect">
            <a:avLst/>
          </a:prstGeom>
        </p:spPr>
      </p:pic>
      <p:sp>
        <p:nvSpPr>
          <p:cNvPr id="24" name="Frihandsfigur 23"/>
          <p:cNvSpPr/>
          <p:nvPr/>
        </p:nvSpPr>
        <p:spPr>
          <a:xfrm>
            <a:off x="1895518" y="1610124"/>
            <a:ext cx="1492985" cy="471872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-1225557"/>
              <a:satOff val="-1705"/>
              <a:lumOff val="-654"/>
              <a:alphaOff val="0"/>
            </a:schemeClr>
          </a:lnRef>
          <a:fillRef idx="3">
            <a:schemeClr val="accent5">
              <a:hueOff val="-1225557"/>
              <a:satOff val="-1705"/>
              <a:lumOff val="-654"/>
              <a:alphaOff val="0"/>
            </a:schemeClr>
          </a:fillRef>
          <a:effectRef idx="2">
            <a:schemeClr val="accent5">
              <a:hueOff val="-1225557"/>
              <a:satOff val="-1705"/>
              <a:lumOff val="-65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dirty="0" smtClean="0">
                <a:solidFill>
                  <a:prstClr val="white"/>
                </a:solidFill>
              </a:rPr>
              <a:t>Samråd Länsstyrelsen</a:t>
            </a:r>
            <a:endParaRPr lang="sv-SE" sz="1400" dirty="0">
              <a:solidFill>
                <a:prstClr val="white"/>
              </a:solidFill>
            </a:endParaRPr>
          </a:p>
        </p:txBody>
      </p:sp>
      <p:sp>
        <p:nvSpPr>
          <p:cNvPr id="25" name="Frihandsfigur 24"/>
          <p:cNvSpPr/>
          <p:nvPr/>
        </p:nvSpPr>
        <p:spPr>
          <a:xfrm>
            <a:off x="1895518" y="2081997"/>
            <a:ext cx="1492985" cy="1098586"/>
          </a:xfrm>
          <a:custGeom>
            <a:avLst/>
            <a:gdLst>
              <a:gd name="connsiteX0" fmla="*/ 0 w 1492985"/>
              <a:gd name="connsiteY0" fmla="*/ 0 h 932270"/>
              <a:gd name="connsiteX1" fmla="*/ 1492985 w 1492985"/>
              <a:gd name="connsiteY1" fmla="*/ 0 h 932270"/>
              <a:gd name="connsiteX2" fmla="*/ 1492985 w 1492985"/>
              <a:gd name="connsiteY2" fmla="*/ 932270 h 932270"/>
              <a:gd name="connsiteX3" fmla="*/ 0 w 1492985"/>
              <a:gd name="connsiteY3" fmla="*/ 932270 h 932270"/>
              <a:gd name="connsiteX4" fmla="*/ 0 w 1492985"/>
              <a:gd name="connsiteY4" fmla="*/ 0 h 93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932270">
                <a:moveTo>
                  <a:pt x="0" y="0"/>
                </a:moveTo>
                <a:lnTo>
                  <a:pt x="1492985" y="0"/>
                </a:lnTo>
                <a:lnTo>
                  <a:pt x="1492985" y="932270"/>
                </a:lnTo>
                <a:lnTo>
                  <a:pt x="0" y="9322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tint val="40000"/>
              <a:alpha val="90000"/>
              <a:hueOff val="-1231959"/>
              <a:satOff val="-2136"/>
              <a:lumOff val="-215"/>
              <a:alphaOff val="0"/>
            </a:schemeClr>
          </a:lnRef>
          <a:fillRef idx="1">
            <a:schemeClr val="accent5">
              <a:tint val="40000"/>
              <a:alpha val="90000"/>
              <a:hueOff val="-1231959"/>
              <a:satOff val="-2136"/>
              <a:lumOff val="-215"/>
              <a:alphaOff val="0"/>
            </a:schemeClr>
          </a:fillRef>
          <a:effectRef idx="0">
            <a:schemeClr val="accent5">
              <a:tint val="40000"/>
              <a:alpha val="90000"/>
              <a:hueOff val="-1231959"/>
              <a:satOff val="-2136"/>
              <a:lumOff val="-215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342" tIns="69342" rIns="92456" bIns="104013" numCol="1" spcCol="1270" anchor="t" anchorCtr="0">
            <a:noAutofit/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Klart juni18</a:t>
            </a:r>
          </a:p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För ingrepp i naturmiljön enligt miljöbalken </a:t>
            </a:r>
          </a:p>
        </p:txBody>
      </p:sp>
      <p:sp>
        <p:nvSpPr>
          <p:cNvPr id="26" name="Frihandsfigur 25"/>
          <p:cNvSpPr/>
          <p:nvPr/>
        </p:nvSpPr>
        <p:spPr>
          <a:xfrm>
            <a:off x="3575720" y="3717032"/>
            <a:ext cx="1492985" cy="471872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-2451115"/>
              <a:satOff val="-3409"/>
              <a:lumOff val="-1307"/>
              <a:alphaOff val="0"/>
            </a:schemeClr>
          </a:lnRef>
          <a:fillRef idx="3">
            <a:schemeClr val="accent5">
              <a:hueOff val="-2451115"/>
              <a:satOff val="-3409"/>
              <a:lumOff val="-1307"/>
              <a:alphaOff val="0"/>
            </a:schemeClr>
          </a:fillRef>
          <a:effectRef idx="2">
            <a:schemeClr val="accent5">
              <a:hueOff val="-2451115"/>
              <a:satOff val="-3409"/>
              <a:lumOff val="-130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dirty="0" smtClean="0">
                <a:solidFill>
                  <a:prstClr val="white"/>
                </a:solidFill>
              </a:rPr>
              <a:t>Tillstånd Trafikverket</a:t>
            </a:r>
            <a:endParaRPr lang="sv-SE" sz="1400" dirty="0">
              <a:solidFill>
                <a:prstClr val="white"/>
              </a:solidFill>
            </a:endParaRPr>
          </a:p>
        </p:txBody>
      </p:sp>
      <p:sp>
        <p:nvSpPr>
          <p:cNvPr id="27" name="Frihandsfigur 26"/>
          <p:cNvSpPr/>
          <p:nvPr/>
        </p:nvSpPr>
        <p:spPr>
          <a:xfrm>
            <a:off x="3575720" y="4293096"/>
            <a:ext cx="1492985" cy="1086060"/>
          </a:xfrm>
          <a:custGeom>
            <a:avLst/>
            <a:gdLst>
              <a:gd name="connsiteX0" fmla="*/ 0 w 1492985"/>
              <a:gd name="connsiteY0" fmla="*/ 0 h 932270"/>
              <a:gd name="connsiteX1" fmla="*/ 1492985 w 1492985"/>
              <a:gd name="connsiteY1" fmla="*/ 0 h 932270"/>
              <a:gd name="connsiteX2" fmla="*/ 1492985 w 1492985"/>
              <a:gd name="connsiteY2" fmla="*/ 932270 h 932270"/>
              <a:gd name="connsiteX3" fmla="*/ 0 w 1492985"/>
              <a:gd name="connsiteY3" fmla="*/ 932270 h 932270"/>
              <a:gd name="connsiteX4" fmla="*/ 0 w 1492985"/>
              <a:gd name="connsiteY4" fmla="*/ 0 h 93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932270">
                <a:moveTo>
                  <a:pt x="0" y="0"/>
                </a:moveTo>
                <a:lnTo>
                  <a:pt x="1492985" y="0"/>
                </a:lnTo>
                <a:lnTo>
                  <a:pt x="1492985" y="932270"/>
                </a:lnTo>
                <a:lnTo>
                  <a:pt x="0" y="9322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lnRef>
          <a:fillRef idx="1"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fillRef>
          <a:effectRef idx="0"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342" tIns="69342" rIns="92456" bIns="104013" numCol="1" spcCol="1270" anchor="t" anchorCtr="0">
            <a:noAutofit/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Klart Okt18</a:t>
            </a:r>
          </a:p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Ansöka om tillstånd för grävning vid allmänna vägar</a:t>
            </a:r>
            <a:endParaRPr lang="sv-SE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171450" lvl="1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sv-SE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8" name="Frihandsfigur 27"/>
          <p:cNvSpPr/>
          <p:nvPr/>
        </p:nvSpPr>
        <p:spPr>
          <a:xfrm>
            <a:off x="3572470" y="1631758"/>
            <a:ext cx="1492985" cy="471872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-3676672"/>
              <a:satOff val="-5114"/>
              <a:lumOff val="-1961"/>
              <a:alphaOff val="0"/>
            </a:schemeClr>
          </a:lnRef>
          <a:fillRef idx="3">
            <a:schemeClr val="accent5">
              <a:hueOff val="-3676672"/>
              <a:satOff val="-5114"/>
              <a:lumOff val="-1961"/>
              <a:alphaOff val="0"/>
            </a:schemeClr>
          </a:fillRef>
          <a:effectRef idx="2">
            <a:schemeClr val="accent5">
              <a:hueOff val="-3676672"/>
              <a:satOff val="-5114"/>
              <a:lumOff val="-196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marL="171450" lvl="1" indent="-171450" algn="ctr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sv-SE" sz="1400" dirty="0" smtClean="0">
                <a:solidFill>
                  <a:prstClr val="white"/>
                </a:solidFill>
              </a:rPr>
              <a:t>Lantmäteri</a:t>
            </a:r>
          </a:p>
          <a:p>
            <a:pPr marL="171450" lvl="1" indent="-171450" algn="ctr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sv-SE" sz="1400" dirty="0" smtClean="0">
                <a:solidFill>
                  <a:prstClr val="white"/>
                </a:solidFill>
              </a:rPr>
              <a:t>förrättning</a:t>
            </a:r>
          </a:p>
        </p:txBody>
      </p:sp>
      <p:sp>
        <p:nvSpPr>
          <p:cNvPr id="29" name="Frihandsfigur 28"/>
          <p:cNvSpPr/>
          <p:nvPr/>
        </p:nvSpPr>
        <p:spPr>
          <a:xfrm>
            <a:off x="3572470" y="2103631"/>
            <a:ext cx="1492985" cy="1541392"/>
          </a:xfrm>
          <a:custGeom>
            <a:avLst/>
            <a:gdLst>
              <a:gd name="connsiteX0" fmla="*/ 0 w 1492985"/>
              <a:gd name="connsiteY0" fmla="*/ 0 h 932270"/>
              <a:gd name="connsiteX1" fmla="*/ 1492985 w 1492985"/>
              <a:gd name="connsiteY1" fmla="*/ 0 h 932270"/>
              <a:gd name="connsiteX2" fmla="*/ 1492985 w 1492985"/>
              <a:gd name="connsiteY2" fmla="*/ 932270 h 932270"/>
              <a:gd name="connsiteX3" fmla="*/ 0 w 1492985"/>
              <a:gd name="connsiteY3" fmla="*/ 932270 h 932270"/>
              <a:gd name="connsiteX4" fmla="*/ 0 w 1492985"/>
              <a:gd name="connsiteY4" fmla="*/ 0 h 93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932270">
                <a:moveTo>
                  <a:pt x="0" y="0"/>
                </a:moveTo>
                <a:lnTo>
                  <a:pt x="1492985" y="0"/>
                </a:lnTo>
                <a:lnTo>
                  <a:pt x="1492985" y="932270"/>
                </a:lnTo>
                <a:lnTo>
                  <a:pt x="0" y="9322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tint val="40000"/>
              <a:alpha val="90000"/>
              <a:hueOff val="-3695876"/>
              <a:satOff val="-6408"/>
              <a:lumOff val="-644"/>
              <a:alphaOff val="0"/>
            </a:schemeClr>
          </a:lnRef>
          <a:fillRef idx="1">
            <a:schemeClr val="accent5">
              <a:tint val="40000"/>
              <a:alpha val="90000"/>
              <a:hueOff val="-3695876"/>
              <a:satOff val="-6408"/>
              <a:lumOff val="-644"/>
              <a:alphaOff val="0"/>
            </a:schemeClr>
          </a:fillRef>
          <a:effectRef idx="0">
            <a:schemeClr val="accent5">
              <a:tint val="40000"/>
              <a:alpha val="90000"/>
              <a:hueOff val="-3695876"/>
              <a:satOff val="-6408"/>
              <a:lumOff val="-64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342" tIns="69342" rIns="92456" bIns="104013" numCol="1" spcCol="1270" anchor="t" anchorCtr="0">
            <a:no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Apr-sep18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För att få nyttja ett utrymme inom en fastighet 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Tillsammans med </a:t>
            </a:r>
            <a:r>
              <a:rPr lang="sv-SE" sz="1400" dirty="0" err="1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Wexnet</a:t>
            </a:r>
            <a:endParaRPr lang="sv-SE" sz="14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grpSp>
        <p:nvGrpSpPr>
          <p:cNvPr id="42" name="Grupp 41"/>
          <p:cNvGrpSpPr/>
          <p:nvPr/>
        </p:nvGrpSpPr>
        <p:grpSpPr>
          <a:xfrm>
            <a:off x="1919536" y="3212975"/>
            <a:ext cx="1492985" cy="1667184"/>
            <a:chOff x="3863836" y="2206297"/>
            <a:chExt cx="1492985" cy="1685247"/>
          </a:xfrm>
        </p:grpSpPr>
        <p:sp>
          <p:nvSpPr>
            <p:cNvPr id="30" name="Frihandsfigur 29"/>
            <p:cNvSpPr/>
            <p:nvPr/>
          </p:nvSpPr>
          <p:spPr>
            <a:xfrm>
              <a:off x="3863836" y="2206297"/>
              <a:ext cx="1492985" cy="471872"/>
            </a:xfrm>
            <a:custGeom>
              <a:avLst/>
              <a:gdLst>
                <a:gd name="connsiteX0" fmla="*/ 0 w 1492985"/>
                <a:gd name="connsiteY0" fmla="*/ 0 h 471872"/>
                <a:gd name="connsiteX1" fmla="*/ 1492985 w 1492985"/>
                <a:gd name="connsiteY1" fmla="*/ 0 h 471872"/>
                <a:gd name="connsiteX2" fmla="*/ 1492985 w 1492985"/>
                <a:gd name="connsiteY2" fmla="*/ 471872 h 471872"/>
                <a:gd name="connsiteX3" fmla="*/ 0 w 1492985"/>
                <a:gd name="connsiteY3" fmla="*/ 471872 h 471872"/>
                <a:gd name="connsiteX4" fmla="*/ 0 w 1492985"/>
                <a:gd name="connsiteY4" fmla="*/ 0 h 471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471872">
                  <a:moveTo>
                    <a:pt x="0" y="0"/>
                  </a:moveTo>
                  <a:lnTo>
                    <a:pt x="1492985" y="0"/>
                  </a:lnTo>
                  <a:lnTo>
                    <a:pt x="1492985" y="471872"/>
                  </a:lnTo>
                  <a:lnTo>
                    <a:pt x="0" y="4718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5">
                <a:hueOff val="-4902230"/>
                <a:satOff val="-6819"/>
                <a:lumOff val="-2615"/>
                <a:alphaOff val="0"/>
              </a:schemeClr>
            </a:lnRef>
            <a:fillRef idx="3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2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dirty="0" smtClean="0">
                  <a:solidFill>
                    <a:prstClr val="white"/>
                  </a:solidFill>
                </a:rPr>
                <a:t>Upphandling</a:t>
              </a:r>
              <a:endParaRPr lang="sv-SE" sz="1400" dirty="0">
                <a:solidFill>
                  <a:prstClr val="white"/>
                </a:solidFill>
              </a:endParaRPr>
            </a:p>
          </p:txBody>
        </p:sp>
        <p:sp>
          <p:nvSpPr>
            <p:cNvPr id="31" name="Frihandsfigur 30"/>
            <p:cNvSpPr/>
            <p:nvPr/>
          </p:nvSpPr>
          <p:spPr>
            <a:xfrm>
              <a:off x="3863836" y="2788603"/>
              <a:ext cx="1492985" cy="1102941"/>
            </a:xfrm>
            <a:custGeom>
              <a:avLst/>
              <a:gdLst>
                <a:gd name="connsiteX0" fmla="*/ 0 w 1492985"/>
                <a:gd name="connsiteY0" fmla="*/ 0 h 932270"/>
                <a:gd name="connsiteX1" fmla="*/ 1492985 w 1492985"/>
                <a:gd name="connsiteY1" fmla="*/ 0 h 932270"/>
                <a:gd name="connsiteX2" fmla="*/ 1492985 w 1492985"/>
                <a:gd name="connsiteY2" fmla="*/ 932270 h 932270"/>
                <a:gd name="connsiteX3" fmla="*/ 0 w 1492985"/>
                <a:gd name="connsiteY3" fmla="*/ 932270 h 932270"/>
                <a:gd name="connsiteX4" fmla="*/ 0 w 1492985"/>
                <a:gd name="connsiteY4" fmla="*/ 0 h 932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932270">
                  <a:moveTo>
                    <a:pt x="0" y="0"/>
                  </a:moveTo>
                  <a:lnTo>
                    <a:pt x="1492985" y="0"/>
                  </a:lnTo>
                  <a:lnTo>
                    <a:pt x="1492985" y="932270"/>
                  </a:lnTo>
                  <a:lnTo>
                    <a:pt x="0" y="932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-4927835"/>
                <a:satOff val="-8544"/>
                <a:lumOff val="-859"/>
                <a:alphaOff val="0"/>
              </a:schemeClr>
            </a:lnRef>
            <a:fillRef idx="1">
              <a:schemeClr val="accent5">
                <a:tint val="40000"/>
                <a:alpha val="90000"/>
                <a:hueOff val="-4927835"/>
                <a:satOff val="-8544"/>
                <a:lumOff val="-859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4927835"/>
                <a:satOff val="-8544"/>
                <a:lumOff val="-85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sv-SE" sz="14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mar18</a:t>
              </a:r>
            </a:p>
            <a:p>
              <a:pPr marL="114300" lvl="1" indent="-114300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sv-SE" sz="14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Total-entreprenad av grävning och blåsning</a:t>
              </a:r>
              <a:endParaRPr lang="sv-SE" sz="1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sp>
        <p:nvSpPr>
          <p:cNvPr id="32" name="Frihandsfigur 31"/>
          <p:cNvSpPr/>
          <p:nvPr/>
        </p:nvSpPr>
        <p:spPr>
          <a:xfrm>
            <a:off x="5249422" y="1644423"/>
            <a:ext cx="1492985" cy="459207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-6127787"/>
              <a:satOff val="-8523"/>
              <a:lumOff val="-3268"/>
              <a:alphaOff val="0"/>
            </a:schemeClr>
          </a:lnRef>
          <a:fillRef idx="3">
            <a:schemeClr val="accent5">
              <a:hueOff val="-6127787"/>
              <a:satOff val="-8523"/>
              <a:lumOff val="-3268"/>
              <a:alphaOff val="0"/>
            </a:schemeClr>
          </a:fillRef>
          <a:effectRef idx="2">
            <a:schemeClr val="accent5">
              <a:hueOff val="-6127787"/>
              <a:satOff val="-8523"/>
              <a:lumOff val="-326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dirty="0" smtClean="0">
                <a:solidFill>
                  <a:prstClr val="white"/>
                </a:solidFill>
              </a:rPr>
              <a:t>Skriva avtal med entreprenör</a:t>
            </a:r>
          </a:p>
        </p:txBody>
      </p:sp>
      <p:sp>
        <p:nvSpPr>
          <p:cNvPr id="33" name="Rektangel 32"/>
          <p:cNvSpPr/>
          <p:nvPr/>
        </p:nvSpPr>
        <p:spPr>
          <a:xfrm>
            <a:off x="5249422" y="2116296"/>
            <a:ext cx="1492985" cy="1039214"/>
          </a:xfrm>
          <a:prstGeom prst="rect">
            <a:avLst/>
          </a:prstGeom>
        </p:spPr>
        <p:style>
          <a:lnRef idx="1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lnRef>
          <a:fillRef idx="1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fillRef>
          <a:effectRef idx="0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Juni-aug18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endParaRPr lang="sv-SE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5" name="Höger 14"/>
          <p:cNvSpPr/>
          <p:nvPr/>
        </p:nvSpPr>
        <p:spPr>
          <a:xfrm>
            <a:off x="251474" y="800793"/>
            <a:ext cx="11940526" cy="830965"/>
          </a:xfrm>
          <a:prstGeom prst="right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16" name="Frihandsfigur 15"/>
          <p:cNvSpPr/>
          <p:nvPr/>
        </p:nvSpPr>
        <p:spPr>
          <a:xfrm>
            <a:off x="10946789" y="988683"/>
            <a:ext cx="633822" cy="415483"/>
          </a:xfrm>
          <a:custGeom>
            <a:avLst/>
            <a:gdLst>
              <a:gd name="connsiteX0" fmla="*/ 0 w 3048894"/>
              <a:gd name="connsiteY0" fmla="*/ 0 h 792000"/>
              <a:gd name="connsiteX1" fmla="*/ 3048894 w 3048894"/>
              <a:gd name="connsiteY1" fmla="*/ 0 h 792000"/>
              <a:gd name="connsiteX2" fmla="*/ 3048894 w 3048894"/>
              <a:gd name="connsiteY2" fmla="*/ 792000 h 792000"/>
              <a:gd name="connsiteX3" fmla="*/ 0 w 3048894"/>
              <a:gd name="connsiteY3" fmla="*/ 792000 h 792000"/>
              <a:gd name="connsiteX4" fmla="*/ 0 w 3048894"/>
              <a:gd name="connsiteY4" fmla="*/ 0 h 7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894" h="792000">
                <a:moveTo>
                  <a:pt x="0" y="0"/>
                </a:moveTo>
                <a:lnTo>
                  <a:pt x="3048894" y="0"/>
                </a:lnTo>
                <a:lnTo>
                  <a:pt x="3048894" y="792000"/>
                </a:lnTo>
                <a:lnTo>
                  <a:pt x="0" y="792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42240" rIns="0" bIns="14224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grpSp>
        <p:nvGrpSpPr>
          <p:cNvPr id="41" name="Grupp 40"/>
          <p:cNvGrpSpPr/>
          <p:nvPr/>
        </p:nvGrpSpPr>
        <p:grpSpPr>
          <a:xfrm>
            <a:off x="8603326" y="1631758"/>
            <a:ext cx="1493703" cy="1532721"/>
            <a:chOff x="1146797" y="4436987"/>
            <a:chExt cx="1493703" cy="1496764"/>
          </a:xfrm>
        </p:grpSpPr>
        <p:sp>
          <p:nvSpPr>
            <p:cNvPr id="39" name="Frihandsfigur 38"/>
            <p:cNvSpPr/>
            <p:nvPr/>
          </p:nvSpPr>
          <p:spPr>
            <a:xfrm>
              <a:off x="1147515" y="4436987"/>
              <a:ext cx="1492985" cy="471872"/>
            </a:xfrm>
            <a:custGeom>
              <a:avLst/>
              <a:gdLst>
                <a:gd name="connsiteX0" fmla="*/ 0 w 1492985"/>
                <a:gd name="connsiteY0" fmla="*/ 0 h 471872"/>
                <a:gd name="connsiteX1" fmla="*/ 1492985 w 1492985"/>
                <a:gd name="connsiteY1" fmla="*/ 0 h 471872"/>
                <a:gd name="connsiteX2" fmla="*/ 1492985 w 1492985"/>
                <a:gd name="connsiteY2" fmla="*/ 471872 h 471872"/>
                <a:gd name="connsiteX3" fmla="*/ 0 w 1492985"/>
                <a:gd name="connsiteY3" fmla="*/ 471872 h 471872"/>
                <a:gd name="connsiteX4" fmla="*/ 0 w 1492985"/>
                <a:gd name="connsiteY4" fmla="*/ 0 h 471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471872">
                  <a:moveTo>
                    <a:pt x="0" y="0"/>
                  </a:moveTo>
                  <a:lnTo>
                    <a:pt x="1492985" y="0"/>
                  </a:lnTo>
                  <a:lnTo>
                    <a:pt x="1492985" y="471872"/>
                  </a:lnTo>
                  <a:lnTo>
                    <a:pt x="0" y="4718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dirty="0" smtClean="0">
                  <a:solidFill>
                    <a:prstClr val="white"/>
                  </a:solidFill>
                </a:rPr>
                <a:t>Blåsning och svetsning</a:t>
              </a:r>
              <a:endParaRPr lang="sv-SE" sz="1400" dirty="0">
                <a:solidFill>
                  <a:prstClr val="white"/>
                </a:solidFill>
              </a:endParaRPr>
            </a:p>
          </p:txBody>
        </p:sp>
        <p:sp>
          <p:nvSpPr>
            <p:cNvPr id="40" name="Frihandsfigur 39"/>
            <p:cNvSpPr/>
            <p:nvPr/>
          </p:nvSpPr>
          <p:spPr>
            <a:xfrm>
              <a:off x="1146797" y="4914884"/>
              <a:ext cx="1492985" cy="1018867"/>
            </a:xfrm>
            <a:custGeom>
              <a:avLst/>
              <a:gdLst>
                <a:gd name="connsiteX0" fmla="*/ 0 w 1492985"/>
                <a:gd name="connsiteY0" fmla="*/ 0 h 932270"/>
                <a:gd name="connsiteX1" fmla="*/ 1492985 w 1492985"/>
                <a:gd name="connsiteY1" fmla="*/ 0 h 932270"/>
                <a:gd name="connsiteX2" fmla="*/ 1492985 w 1492985"/>
                <a:gd name="connsiteY2" fmla="*/ 932270 h 932270"/>
                <a:gd name="connsiteX3" fmla="*/ 0 w 1492985"/>
                <a:gd name="connsiteY3" fmla="*/ 932270 h 932270"/>
                <a:gd name="connsiteX4" fmla="*/ 0 w 1492985"/>
                <a:gd name="connsiteY4" fmla="*/ 0 h 932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932270">
                  <a:moveTo>
                    <a:pt x="0" y="0"/>
                  </a:moveTo>
                  <a:lnTo>
                    <a:pt x="1492985" y="0"/>
                  </a:lnTo>
                  <a:lnTo>
                    <a:pt x="1492985" y="932270"/>
                  </a:lnTo>
                  <a:lnTo>
                    <a:pt x="0" y="93227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sv-SE" sz="1400" dirty="0" smtClean="0">
                  <a:solidFill>
                    <a:prstClr val="black"/>
                  </a:solidFill>
                </a:rPr>
                <a:t>Aug-Okt19</a:t>
              </a:r>
            </a:p>
          </p:txBody>
        </p:sp>
      </p:grpSp>
      <p:sp>
        <p:nvSpPr>
          <p:cNvPr id="18" name="Frihandsfigur 17"/>
          <p:cNvSpPr/>
          <p:nvPr/>
        </p:nvSpPr>
        <p:spPr>
          <a:xfrm>
            <a:off x="280823" y="937090"/>
            <a:ext cx="11492439" cy="619193"/>
          </a:xfrm>
          <a:custGeom>
            <a:avLst/>
            <a:gdLst>
              <a:gd name="connsiteX0" fmla="*/ 0 w 3048894"/>
              <a:gd name="connsiteY0" fmla="*/ 0 h 792000"/>
              <a:gd name="connsiteX1" fmla="*/ 3048894 w 3048894"/>
              <a:gd name="connsiteY1" fmla="*/ 0 h 792000"/>
              <a:gd name="connsiteX2" fmla="*/ 3048894 w 3048894"/>
              <a:gd name="connsiteY2" fmla="*/ 792000 h 792000"/>
              <a:gd name="connsiteX3" fmla="*/ 0 w 3048894"/>
              <a:gd name="connsiteY3" fmla="*/ 792000 h 792000"/>
              <a:gd name="connsiteX4" fmla="*/ 0 w 3048894"/>
              <a:gd name="connsiteY4" fmla="*/ 0 h 7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894" h="792000">
                <a:moveTo>
                  <a:pt x="0" y="0"/>
                </a:moveTo>
                <a:lnTo>
                  <a:pt x="3048894" y="0"/>
                </a:lnTo>
                <a:lnTo>
                  <a:pt x="3048894" y="792000"/>
                </a:lnTo>
                <a:lnTo>
                  <a:pt x="0" y="792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42240" rIns="0" bIns="1422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6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			VÅR 2018</a:t>
            </a:r>
            <a:r>
              <a:rPr lang="sv-SE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	</a:t>
            </a:r>
            <a:r>
              <a:rPr lang="sv-SE" sz="16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		HÖST 2018			VINTER 2018/VÅR 2019	HÖST 2019</a:t>
            </a:r>
            <a:endParaRPr lang="sv-SE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0" name="Frihandsfigur 49"/>
          <p:cNvSpPr/>
          <p:nvPr/>
        </p:nvSpPr>
        <p:spPr>
          <a:xfrm>
            <a:off x="6926374" y="1631758"/>
            <a:ext cx="1492985" cy="459207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7000">
                <a:schemeClr val="accent5">
                  <a:hueOff val="-6127787"/>
                  <a:satOff val="-8523"/>
                  <a:lumOff val="-3268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5">
                  <a:hueOff val="-6127787"/>
                  <a:satOff val="-8523"/>
                  <a:lumOff val="-3268"/>
                  <a:alphaOff val="0"/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5">
              <a:hueOff val="-6127787"/>
              <a:satOff val="-8523"/>
              <a:lumOff val="-3268"/>
              <a:alphaOff val="0"/>
            </a:schemeClr>
          </a:lnRef>
          <a:fillRef idx="3">
            <a:schemeClr val="accent5">
              <a:hueOff val="-6127787"/>
              <a:satOff val="-8523"/>
              <a:lumOff val="-3268"/>
              <a:alphaOff val="0"/>
            </a:schemeClr>
          </a:fillRef>
          <a:effectRef idx="2">
            <a:schemeClr val="accent5">
              <a:hueOff val="-6127787"/>
              <a:satOff val="-8523"/>
              <a:lumOff val="-326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dirty="0" smtClean="0">
                <a:solidFill>
                  <a:prstClr val="white"/>
                </a:solidFill>
              </a:rPr>
              <a:t>Grävning av fiberkabel</a:t>
            </a:r>
          </a:p>
        </p:txBody>
      </p:sp>
      <p:sp>
        <p:nvSpPr>
          <p:cNvPr id="51" name="Rektangel 50"/>
          <p:cNvSpPr/>
          <p:nvPr/>
        </p:nvSpPr>
        <p:spPr>
          <a:xfrm>
            <a:off x="6926374" y="2103630"/>
            <a:ext cx="1492985" cy="1696771"/>
          </a:xfrm>
          <a:prstGeom prst="rect">
            <a:avLst/>
          </a:prstGeom>
        </p:spPr>
        <p:style>
          <a:lnRef idx="1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lnRef>
          <a:fillRef idx="1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fillRef>
          <a:effectRef idx="0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sep18-Jun19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Tidplan beror på väder under vintern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sv-SE" sz="1400" dirty="0" err="1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Wexnet</a:t>
            </a: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och </a:t>
            </a:r>
            <a:r>
              <a:rPr lang="sv-SE" sz="1400" dirty="0" err="1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E.On</a:t>
            </a:r>
            <a:r>
              <a:rPr lang="sv-SE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samförlägger viss sträcka</a:t>
            </a:r>
            <a:endParaRPr lang="sv-SE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grpSp>
        <p:nvGrpSpPr>
          <p:cNvPr id="52" name="Grupp 51"/>
          <p:cNvGrpSpPr/>
          <p:nvPr/>
        </p:nvGrpSpPr>
        <p:grpSpPr>
          <a:xfrm>
            <a:off x="10280278" y="1644423"/>
            <a:ext cx="1493703" cy="1532721"/>
            <a:chOff x="1146797" y="4436987"/>
            <a:chExt cx="1493703" cy="1496764"/>
          </a:xfrm>
        </p:grpSpPr>
        <p:sp>
          <p:nvSpPr>
            <p:cNvPr id="53" name="Frihandsfigur 52"/>
            <p:cNvSpPr/>
            <p:nvPr/>
          </p:nvSpPr>
          <p:spPr>
            <a:xfrm>
              <a:off x="1147515" y="4436987"/>
              <a:ext cx="1492985" cy="471872"/>
            </a:xfrm>
            <a:custGeom>
              <a:avLst/>
              <a:gdLst>
                <a:gd name="connsiteX0" fmla="*/ 0 w 1492985"/>
                <a:gd name="connsiteY0" fmla="*/ 0 h 471872"/>
                <a:gd name="connsiteX1" fmla="*/ 1492985 w 1492985"/>
                <a:gd name="connsiteY1" fmla="*/ 0 h 471872"/>
                <a:gd name="connsiteX2" fmla="*/ 1492985 w 1492985"/>
                <a:gd name="connsiteY2" fmla="*/ 471872 h 471872"/>
                <a:gd name="connsiteX3" fmla="*/ 0 w 1492985"/>
                <a:gd name="connsiteY3" fmla="*/ 471872 h 471872"/>
                <a:gd name="connsiteX4" fmla="*/ 0 w 1492985"/>
                <a:gd name="connsiteY4" fmla="*/ 0 h 471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471872">
                  <a:moveTo>
                    <a:pt x="0" y="0"/>
                  </a:moveTo>
                  <a:lnTo>
                    <a:pt x="1492985" y="0"/>
                  </a:lnTo>
                  <a:lnTo>
                    <a:pt x="1492985" y="471872"/>
                  </a:lnTo>
                  <a:lnTo>
                    <a:pt x="0" y="4718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dirty="0" smtClean="0">
                  <a:solidFill>
                    <a:prstClr val="white"/>
                  </a:solidFill>
                </a:rPr>
                <a:t>Medlemmar får fiber!</a:t>
              </a:r>
              <a:endParaRPr lang="sv-SE" sz="1400" dirty="0">
                <a:solidFill>
                  <a:prstClr val="white"/>
                </a:solidFill>
              </a:endParaRPr>
            </a:p>
          </p:txBody>
        </p:sp>
        <p:sp>
          <p:nvSpPr>
            <p:cNvPr id="54" name="Frihandsfigur 53"/>
            <p:cNvSpPr/>
            <p:nvPr/>
          </p:nvSpPr>
          <p:spPr>
            <a:xfrm>
              <a:off x="1146797" y="4914884"/>
              <a:ext cx="1492985" cy="1018867"/>
            </a:xfrm>
            <a:custGeom>
              <a:avLst/>
              <a:gdLst>
                <a:gd name="connsiteX0" fmla="*/ 0 w 1492985"/>
                <a:gd name="connsiteY0" fmla="*/ 0 h 932270"/>
                <a:gd name="connsiteX1" fmla="*/ 1492985 w 1492985"/>
                <a:gd name="connsiteY1" fmla="*/ 0 h 932270"/>
                <a:gd name="connsiteX2" fmla="*/ 1492985 w 1492985"/>
                <a:gd name="connsiteY2" fmla="*/ 932270 h 932270"/>
                <a:gd name="connsiteX3" fmla="*/ 0 w 1492985"/>
                <a:gd name="connsiteY3" fmla="*/ 932270 h 932270"/>
                <a:gd name="connsiteX4" fmla="*/ 0 w 1492985"/>
                <a:gd name="connsiteY4" fmla="*/ 0 h 932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932270">
                  <a:moveTo>
                    <a:pt x="0" y="0"/>
                  </a:moveTo>
                  <a:lnTo>
                    <a:pt x="1492985" y="0"/>
                  </a:lnTo>
                  <a:lnTo>
                    <a:pt x="1492985" y="932270"/>
                  </a:lnTo>
                  <a:lnTo>
                    <a:pt x="0" y="93227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sv-SE" sz="1400" dirty="0" smtClean="0">
                  <a:solidFill>
                    <a:prstClr val="black"/>
                  </a:solidFill>
                </a:rPr>
                <a:t>Okt19</a:t>
              </a:r>
            </a:p>
          </p:txBody>
        </p:sp>
      </p:grpSp>
      <p:sp>
        <p:nvSpPr>
          <p:cNvPr id="6" name="textruta 5"/>
          <p:cNvSpPr txBox="1"/>
          <p:nvPr/>
        </p:nvSpPr>
        <p:spPr>
          <a:xfrm>
            <a:off x="6384032" y="4380636"/>
            <a:ext cx="3384470" cy="1661993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Kritiska punkter: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sv-SE" sz="1600" dirty="0" smtClean="0">
                <a:solidFill>
                  <a:prstClr val="black"/>
                </a:solidFill>
              </a:rPr>
              <a:t>Överenskommelser kring dragning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sv-SE" sz="1600" dirty="0" smtClean="0">
                <a:solidFill>
                  <a:prstClr val="black"/>
                </a:solidFill>
              </a:rPr>
              <a:t>Förseningar av myndighetsbeslut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sv-SE" sz="1600" dirty="0" smtClean="0">
                <a:solidFill>
                  <a:prstClr val="black"/>
                </a:solidFill>
              </a:rPr>
              <a:t>Väder under vintern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sv-SE" sz="1600" dirty="0" smtClean="0">
                <a:solidFill>
                  <a:prstClr val="black"/>
                </a:solidFill>
              </a:rPr>
              <a:t>Komplikationer under grävning</a:t>
            </a:r>
            <a:endParaRPr lang="sv-S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960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15" grpId="0" animBg="1"/>
      <p:bldP spid="18" grpId="0"/>
      <p:bldP spid="50" grpId="0" animBg="1"/>
      <p:bldP spid="51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7467600" cy="9269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Vad vi behöver hjälp med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51384" y="1268760"/>
            <a:ext cx="7467600" cy="5040560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Etableringsplatser, upplagsplatser och </a:t>
            </a:r>
            <a:r>
              <a:rPr lang="sv-SE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stentippar</a:t>
            </a:r>
            <a:endParaRPr lang="sv-SE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Lämpliga placeringar</a:t>
            </a: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 förslag efter mötet</a:t>
            </a:r>
            <a:endParaRPr lang="sv-SE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Uppföljning under grävning</a:t>
            </a: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Några personer som under grävningstiden kan dokumentera (under dagtid)</a:t>
            </a: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Meriterande att ha erfarenhet av anläggningsarbete</a:t>
            </a: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Anmäl er efter mötet</a:t>
            </a: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Övrigt</a:t>
            </a: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Kan bli aktuellt med röjning, flytta stängsel </a:t>
            </a:r>
            <a:r>
              <a:rPr lang="sv-SE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etc</a:t>
            </a:r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sv-SE" sz="2000" spc="1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sv-SE" sz="2000" spc="1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54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9269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 tänka på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3392" y="1268760"/>
            <a:ext cx="7467600" cy="5040560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Gå in och titta på fiberkartan på hemsidan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 fastigheten är såld, ska ett överlåtelseavtal skrivas på och skickas till </a:t>
            </a:r>
            <a:r>
              <a:rPr lang="sv-SE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föreningen, även ny medlemsansökan för den som tar över en fastighet.</a:t>
            </a: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 ni byter e-post adress, meddela oss. Kolla skräpkorgen ibland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Ny info läggs på 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www.veff.se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Har ni frågor, tveka aldrig att höra av er! 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styrelsen@veff.se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/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48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6888088" y="5187199"/>
            <a:ext cx="35872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>
                <a:latin typeface="Calibri" charset="0"/>
                <a:ea typeface="Calibri" charset="0"/>
                <a:cs typeface="Calibri" charset="0"/>
              </a:rPr>
              <a:t>www.veff.se</a:t>
            </a:r>
            <a:endParaRPr lang="sv-SE" sz="54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424" y="4980229"/>
            <a:ext cx="3111500" cy="1130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470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Årsstämma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idx="1"/>
          </p:nvPr>
        </p:nvSpPr>
        <p:spPr/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0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type="body" idx="1"/>
          </p:nvPr>
        </p:nvSpPr>
        <p:spPr/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071664" y="332656"/>
            <a:ext cx="604867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dirty="0" smtClean="0"/>
              <a:t>Dagordning till årsstämma i </a:t>
            </a:r>
          </a:p>
          <a:p>
            <a:r>
              <a:rPr lang="sv-SE" sz="1600" dirty="0" smtClean="0"/>
              <a:t>Ekonomisk förening Växjö East </a:t>
            </a:r>
            <a:r>
              <a:rPr lang="sv-SE" sz="1600" dirty="0" err="1" smtClean="0"/>
              <a:t>Fibre</a:t>
            </a:r>
            <a:r>
              <a:rPr lang="sv-SE" sz="1600" dirty="0" smtClean="0"/>
              <a:t> </a:t>
            </a:r>
          </a:p>
          <a:p>
            <a:r>
              <a:rPr lang="sv-SE" sz="1600" i="1" dirty="0" smtClean="0"/>
              <a:t>10 juni 2018 kl 16.00, </a:t>
            </a:r>
            <a:r>
              <a:rPr lang="sv-SE" sz="1600" i="1" dirty="0" err="1" smtClean="0"/>
              <a:t>Risingegården</a:t>
            </a:r>
            <a:endParaRPr lang="sv-SE" sz="1600" i="1" dirty="0" smtClean="0"/>
          </a:p>
          <a:p>
            <a:endParaRPr lang="sv-SE" sz="1600" dirty="0" smtClean="0"/>
          </a:p>
          <a:p>
            <a:r>
              <a:rPr lang="sv-SE" sz="1600" dirty="0" smtClean="0"/>
              <a:t>§1 Mötets öppnande </a:t>
            </a:r>
          </a:p>
          <a:p>
            <a:r>
              <a:rPr lang="sv-SE" sz="1600" dirty="0" smtClean="0"/>
              <a:t>§2 Val av mötesordförande </a:t>
            </a:r>
          </a:p>
          <a:p>
            <a:r>
              <a:rPr lang="sv-SE" sz="1600" dirty="0" smtClean="0"/>
              <a:t>§3 Val av mötessekreterare </a:t>
            </a:r>
          </a:p>
          <a:p>
            <a:r>
              <a:rPr lang="sv-SE" sz="1600" dirty="0" smtClean="0"/>
              <a:t>§4 Val av personer (2) att justera protokollet </a:t>
            </a:r>
          </a:p>
          <a:p>
            <a:r>
              <a:rPr lang="sv-SE" sz="1600" dirty="0" smtClean="0"/>
              <a:t>§5 Godkännande av dagordning </a:t>
            </a:r>
          </a:p>
          <a:p>
            <a:r>
              <a:rPr lang="sv-SE" sz="1600" dirty="0" smtClean="0"/>
              <a:t>§6 Fastställande av röstlängd </a:t>
            </a:r>
          </a:p>
          <a:p>
            <a:r>
              <a:rPr lang="sv-SE" sz="1600" dirty="0" smtClean="0"/>
              <a:t>§7 Årsmötets behöriga utlysande </a:t>
            </a:r>
          </a:p>
          <a:p>
            <a:r>
              <a:rPr lang="sv-SE" sz="1600" dirty="0" smtClean="0"/>
              <a:t>§8 Verksamhetsberättelse </a:t>
            </a:r>
          </a:p>
          <a:p>
            <a:r>
              <a:rPr lang="sv-SE" sz="1600" dirty="0" smtClean="0"/>
              <a:t>§9 Beslut om fastställande av balansräkningen och resultaträkningen, samt hur vinsten eller förlusten enligt den fastställda balansräkningen ska disponeras </a:t>
            </a:r>
          </a:p>
          <a:p>
            <a:r>
              <a:rPr lang="sv-SE" sz="1600" dirty="0" smtClean="0"/>
              <a:t>§10 Frågan om ansvarsfrihet för avgående styrelse </a:t>
            </a:r>
          </a:p>
          <a:p>
            <a:r>
              <a:rPr lang="sv-SE" sz="1600" dirty="0" smtClean="0"/>
              <a:t>§11 Frågan om arvode till styrelseledamöter och revisorer </a:t>
            </a:r>
          </a:p>
          <a:p>
            <a:r>
              <a:rPr lang="sv-SE" sz="1600" dirty="0" smtClean="0"/>
              <a:t>§12 Medlemsavgift för kommande verksamhetsår </a:t>
            </a:r>
          </a:p>
          <a:p>
            <a:r>
              <a:rPr lang="sv-SE" sz="1600" dirty="0" smtClean="0"/>
              <a:t>§13 Behandling av inkomna motioner och styrelsens förslag </a:t>
            </a:r>
          </a:p>
          <a:p>
            <a:r>
              <a:rPr lang="sv-SE" sz="1600" dirty="0" smtClean="0"/>
              <a:t>§14 Val av ordförande </a:t>
            </a:r>
          </a:p>
          <a:p>
            <a:r>
              <a:rPr lang="sv-SE" sz="1600" dirty="0" smtClean="0"/>
              <a:t>§15 Val av övriga ledamöter </a:t>
            </a:r>
          </a:p>
          <a:p>
            <a:r>
              <a:rPr lang="sv-SE" sz="1600" dirty="0" smtClean="0"/>
              <a:t>§16 Val av suppleanter </a:t>
            </a:r>
          </a:p>
          <a:p>
            <a:r>
              <a:rPr lang="sv-SE" sz="1600" dirty="0" smtClean="0"/>
              <a:t>§17 Val av revisor </a:t>
            </a:r>
          </a:p>
          <a:p>
            <a:r>
              <a:rPr lang="sv-SE" sz="1600" dirty="0" smtClean="0"/>
              <a:t>§18 Val av valberedning (minst 2) </a:t>
            </a:r>
          </a:p>
          <a:p>
            <a:r>
              <a:rPr lang="sv-SE" sz="1600" dirty="0" smtClean="0"/>
              <a:t>§ 19 Mötets avslutande</a:t>
            </a:r>
          </a:p>
        </p:txBody>
      </p:sp>
    </p:spTree>
    <p:extLst>
      <p:ext uri="{BB962C8B-B14F-4D97-AF65-F5344CB8AC3E}">
        <p14:creationId xmlns="" xmlns:p14="http://schemas.microsoft.com/office/powerpoint/2010/main" val="370102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767408" y="319520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§1-5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7408" y="1246496"/>
            <a:ext cx="7920880" cy="3744416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sv-SE" sz="2800" dirty="0"/>
              <a:t>§1	Mötets öppnande</a:t>
            </a:r>
          </a:p>
          <a:p>
            <a:pPr marL="0" indent="0">
              <a:buNone/>
            </a:pPr>
            <a:r>
              <a:rPr lang="sv-SE" sz="2800" dirty="0"/>
              <a:t>§2	Val av mötesordförande</a:t>
            </a:r>
          </a:p>
          <a:p>
            <a:pPr marL="0" indent="0">
              <a:buNone/>
            </a:pPr>
            <a:r>
              <a:rPr lang="sv-SE" sz="2800" dirty="0"/>
              <a:t>§3	Val av mötessekreterare</a:t>
            </a:r>
          </a:p>
          <a:p>
            <a:pPr marL="0" indent="0">
              <a:buNone/>
            </a:pPr>
            <a:r>
              <a:rPr lang="sv-SE" sz="2800" dirty="0"/>
              <a:t>§4 	Val av 2 personer att justera protokollet</a:t>
            </a:r>
          </a:p>
          <a:p>
            <a:pPr marL="0" indent="0">
              <a:buNone/>
            </a:pPr>
            <a:r>
              <a:rPr lang="sv-SE" sz="2800" dirty="0"/>
              <a:t>§5	Godkännande av dagordning</a:t>
            </a: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76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341784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§6 Fastställande av röstlängd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400" y="1268760"/>
            <a:ext cx="7920880" cy="3744416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sv-SE" sz="2400" b="1" dirty="0"/>
              <a:t>Enligt föreningens stadgar:</a:t>
            </a:r>
          </a:p>
          <a:p>
            <a:r>
              <a:rPr lang="sv-SE" sz="2400" dirty="0"/>
              <a:t>Varje medlem har 1 röst, dvs säga en röst per fastighet. </a:t>
            </a:r>
          </a:p>
          <a:p>
            <a:r>
              <a:rPr lang="sv-S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Medlem får företrädas av ombud som är make/maka/sambo eller annan medlem, Endast ett ombud får företräda medlem.</a:t>
            </a:r>
            <a:endParaRPr lang="sv-S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sv-S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Tidigast 4 veckor och senast 2 veckor innan årsmötet</a:t>
            </a: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695400" y="3933056"/>
            <a:ext cx="7467600" cy="9269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 spc="-70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sv-SE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§7 Årsmötets behöriga utlysande</a:t>
            </a:r>
          </a:p>
        </p:txBody>
      </p:sp>
    </p:spTree>
    <p:extLst>
      <p:ext uri="{BB962C8B-B14F-4D97-AF65-F5344CB8AC3E}">
        <p14:creationId xmlns="" xmlns:p14="http://schemas.microsoft.com/office/powerpoint/2010/main" val="35063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926976"/>
          </a:xfrm>
        </p:spPr>
        <p:txBody>
          <a:bodyPr anchor="ctr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</a:t>
            </a:r>
            <a:r>
              <a:rPr lang="sv-SE" sz="3200" b="0" dirty="0" smtClean="0">
                <a:solidFill>
                  <a:schemeClr val="tx1"/>
                </a:solidFill>
              </a:rPr>
              <a:t>8 (1)</a:t>
            </a:r>
            <a:endParaRPr lang="sv-SE" sz="3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911424" y="908720"/>
            <a:ext cx="10369152" cy="7377276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b="1" dirty="0" smtClean="0">
                <a:latin typeface="Arial" charset="0"/>
                <a:ea typeface="Calibri" charset="0"/>
                <a:cs typeface="Times New Roman" charset="0"/>
              </a:rPr>
              <a:t>Verksamhetsberättelse 2017 </a:t>
            </a: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– </a:t>
            </a:r>
            <a:endParaRPr lang="sv-SE" b="1" dirty="0" smtClean="0">
              <a:latin typeface="Arial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b="1" dirty="0" smtClean="0">
                <a:latin typeface="Arial" charset="0"/>
                <a:ea typeface="Calibri" charset="0"/>
                <a:cs typeface="Times New Roman" charset="0"/>
              </a:rPr>
              <a:t>Ek</a:t>
            </a: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. förening Växjö </a:t>
            </a:r>
            <a:r>
              <a:rPr lang="sv-SE" b="1" dirty="0" err="1">
                <a:latin typeface="Arial" charset="0"/>
                <a:ea typeface="Calibri" charset="0"/>
                <a:cs typeface="Times New Roman" charset="0"/>
              </a:rPr>
              <a:t>East</a:t>
            </a: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 </a:t>
            </a:r>
            <a:r>
              <a:rPr lang="sv-SE" b="1" dirty="0" err="1">
                <a:latin typeface="Arial" charset="0"/>
                <a:ea typeface="Calibri" charset="0"/>
                <a:cs typeface="Times New Roman" charset="0"/>
              </a:rPr>
              <a:t>Fibre</a:t>
            </a: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 </a:t>
            </a:r>
            <a:endParaRPr lang="sv-SE" b="1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Fakta om året som gått 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Antalet betalande medlemmar vid årets slut: </a:t>
            </a: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228 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Medlemsavgift för </a:t>
            </a: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2017: 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0 kr.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i="1" dirty="0"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i="1" u="sng" dirty="0">
                <a:latin typeface="Calibri" charset="0"/>
                <a:ea typeface="Calibri" charset="0"/>
                <a:cs typeface="Times New Roman" charset="0"/>
              </a:rPr>
              <a:t>Styrelse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Ordförande: Henrik Engqvist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Vice ordf.:  Maria Thorstensson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Sekreterare: Åsa Lindström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Kassör: Per-Ove Augustsson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Övriga ledamöter: </a:t>
            </a: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Jörgen Liljegren, 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Stefan </a:t>
            </a:r>
            <a:r>
              <a:rPr lang="sv-SE" sz="1600" dirty="0" err="1" smtClean="0">
                <a:latin typeface="Calibri" charset="0"/>
                <a:ea typeface="Calibri" charset="0"/>
                <a:cs typeface="Times New Roman" charset="0"/>
              </a:rPr>
              <a:t>Fehrm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, Christer </a:t>
            </a:r>
            <a:r>
              <a:rPr lang="sv-SE" sz="1600" dirty="0" err="1">
                <a:latin typeface="Calibri" charset="0"/>
                <a:ea typeface="Calibri" charset="0"/>
                <a:cs typeface="Times New Roman" charset="0"/>
              </a:rPr>
              <a:t>Estberg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Suppleanter: </a:t>
            </a:r>
            <a:r>
              <a:rPr lang="sv-SE" sz="1600" dirty="0" err="1">
                <a:latin typeface="Calibri" charset="0"/>
                <a:ea typeface="Calibri" charset="0"/>
                <a:cs typeface="Times New Roman" charset="0"/>
              </a:rPr>
              <a:t>Tonny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Fransson och Tomas </a:t>
            </a:r>
            <a:r>
              <a:rPr lang="sv-SE" sz="1600" dirty="0" err="1" smtClean="0">
                <a:latin typeface="Calibri" charset="0"/>
                <a:ea typeface="Calibri" charset="0"/>
                <a:cs typeface="Times New Roman" charset="0"/>
              </a:rPr>
              <a:t>Vaedelund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Sakkunnig upphandling; Patric Gross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Antalet protokollförda sammanträden: </a:t>
            </a: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5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Beskrivning av genomförd verksamhet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Under 2017 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har föreningen arbetat med att: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Öka andelen medlemmar i föreningen.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Projekterat 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grävsträcka samt haft samtal med </a:t>
            </a:r>
            <a:r>
              <a:rPr lang="sv-SE" sz="1600" dirty="0" err="1">
                <a:latin typeface="Calibri" charset="0"/>
                <a:ea typeface="Calibri" charset="0"/>
                <a:cs typeface="Times New Roman" charset="0"/>
              </a:rPr>
              <a:t>Wexnet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 och EON om samförläggning. </a:t>
            </a:r>
            <a:endParaRPr lang="sv-SE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sv-SE" sz="1600" dirty="0" smtClean="0"/>
              <a:t>Gjort ansökningar (6 </a:t>
            </a:r>
            <a:r>
              <a:rPr lang="sv-SE" sz="1600" dirty="0" err="1" smtClean="0"/>
              <a:t>st</a:t>
            </a:r>
            <a:r>
              <a:rPr lang="sv-SE" sz="1600" dirty="0" smtClean="0"/>
              <a:t>) för myndighetstillstånd hos Länsstyrelsen.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sv-SE" sz="1600" dirty="0" smtClean="0"/>
              <a:t>Haft samtal med markägare gällande projekterad grävsträcka.</a:t>
            </a: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 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Påbörjat upphandlingen av totalentreprenaden. </a:t>
            </a:r>
            <a:endParaRPr lang="sv-SE" sz="16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06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97768"/>
            <a:ext cx="7467600" cy="638944"/>
          </a:xfrm>
        </p:spPr>
        <p:txBody>
          <a:bodyPr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</a:t>
            </a:r>
            <a:r>
              <a:rPr lang="sv-SE" sz="3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 (2)</a:t>
            </a:r>
            <a:endParaRPr lang="sv-SE" sz="3200" b="0" dirty="0">
              <a:solidFill>
                <a:srgbClr val="FF00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2783632" y="692696"/>
            <a:ext cx="6096000" cy="47736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3390">
              <a:lnSpc>
                <a:spcPct val="115000"/>
              </a:lnSpc>
              <a:spcAft>
                <a:spcPts val="600"/>
              </a:spcAft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 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Verksamhetsplan för </a:t>
            </a:r>
            <a:r>
              <a:rPr lang="sv-SE" sz="1600" i="1" dirty="0" smtClean="0">
                <a:latin typeface="Arial" charset="0"/>
                <a:ea typeface="Calibri" charset="0"/>
                <a:cs typeface="Times New Roman" charset="0"/>
              </a:rPr>
              <a:t>2018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I maj 2016 beviljades föreningen bidrag för bredbandsutbyggnad.  Under 2017 kommer föreningen därför att: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 smtClean="0"/>
              <a:t>Slutföra upphandlingen gällande totalentreprenaden och teckna avtal.</a:t>
            </a:r>
            <a:endParaRPr lang="sv-SE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 smtClean="0"/>
              <a:t>Fortsätta dialogen med </a:t>
            </a:r>
            <a:r>
              <a:rPr lang="sv-SE" sz="1600" dirty="0" err="1" smtClean="0"/>
              <a:t>Wexnet</a:t>
            </a:r>
            <a:r>
              <a:rPr lang="sv-SE" sz="1600" dirty="0" smtClean="0"/>
              <a:t> om samförläggning.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Ansöka om tillstånd hos Trafikverket.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Genomföra lantmäteriförrättning.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 smtClean="0">
                <a:latin typeface="Calibri" charset="0"/>
                <a:ea typeface="Calibri" charset="0"/>
                <a:cs typeface="Times New Roman" charset="0"/>
              </a:rPr>
              <a:t>Påbörja entreprenaden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sv-SE" sz="1600" i="1" dirty="0" smtClean="0">
                <a:latin typeface="Arial" charset="0"/>
                <a:ea typeface="Calibri" charset="0"/>
                <a:cs typeface="Times New Roman" charset="0"/>
              </a:rPr>
              <a:t> </a:t>
            </a:r>
            <a:endParaRPr lang="sv-SE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4"/>
            </a:pPr>
            <a:r>
              <a:rPr lang="sv-SE" sz="1600" i="1" dirty="0" smtClean="0">
                <a:latin typeface="Arial" charset="0"/>
                <a:ea typeface="Calibri" charset="0"/>
                <a:cs typeface="Times New Roman" charset="0"/>
              </a:rPr>
              <a:t>Ekonomisk </a:t>
            </a: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berättelse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Består av resultat- och balansräkning samt revisorns berättelse. </a:t>
            </a:r>
            <a:endParaRPr lang="sv-SE" sz="16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958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72237"/>
            <a:ext cx="7467600" cy="576064"/>
          </a:xfrm>
        </p:spPr>
        <p:txBody>
          <a:bodyPr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3200" b="0" dirty="0">
                <a:solidFill>
                  <a:schemeClr val="tx1"/>
                </a:solidFill>
              </a:rPr>
              <a:t>Balansräkning och resultaträkning (1)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7568" y="477173"/>
            <a:ext cx="7428309" cy="638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581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y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y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3955</TotalTime>
  <Words>717</Words>
  <Application>Microsoft Office PowerPoint</Application>
  <PresentationFormat>Anpassad</PresentationFormat>
  <Paragraphs>217</Paragraphs>
  <Slides>25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25</vt:i4>
      </vt:variant>
    </vt:vector>
  </HeadingPairs>
  <TitlesOfParts>
    <vt:vector size="27" baseType="lpstr">
      <vt:lpstr>Vy</vt:lpstr>
      <vt:lpstr>Office-tema</vt:lpstr>
      <vt:lpstr>Årsstämma 2018 Informationsmöte </vt:lpstr>
      <vt:lpstr>Dagens program</vt:lpstr>
      <vt:lpstr>Årsstämma</vt:lpstr>
      <vt:lpstr>Bild 4</vt:lpstr>
      <vt:lpstr>§1-5</vt:lpstr>
      <vt:lpstr>§6 Fastställande av röstlängd</vt:lpstr>
      <vt:lpstr>§8 (1)</vt:lpstr>
      <vt:lpstr>§8 (2)</vt:lpstr>
      <vt:lpstr>§9 Balansräkning och resultaträkning (1)</vt:lpstr>
      <vt:lpstr>§9 Balansräkning och resultaträkning (2)</vt:lpstr>
      <vt:lpstr>§9 Balansräkning och resultaträkning (3)</vt:lpstr>
      <vt:lpstr>§9 Balansräkning och resultaträkning (4)  Styrelsens förslag: Vinst överförs i ny räkning</vt:lpstr>
      <vt:lpstr>§10 Ansvarsfrihet för styrelsen</vt:lpstr>
      <vt:lpstr>§11 Arvode till styrelse och revisorer</vt:lpstr>
      <vt:lpstr>§12 Medlemsavgift för kommande verksamhetsår</vt:lpstr>
      <vt:lpstr>§13 Behandling av inkomna motioner och styrelsens förslag</vt:lpstr>
      <vt:lpstr>§14-18 Val till styrelsen</vt:lpstr>
      <vt:lpstr>§19 Mötets avslutande</vt:lpstr>
      <vt:lpstr>Information om projektet</vt:lpstr>
      <vt:lpstr>Varför tar det tid? Vad händer egentligen?</vt:lpstr>
      <vt:lpstr>Budget för projektet</vt:lpstr>
      <vt:lpstr>Tidplan för projektet</vt:lpstr>
      <vt:lpstr>Vad vi behöver hjälp med</vt:lpstr>
      <vt:lpstr>Att tänka på</vt:lpstr>
      <vt:lpstr>Bild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alla från Kyrkeryd, Kårestad, Södra Åreda, Risinge, Tveta och Vikensved!</dc:title>
  <dc:creator>Christer Estberg</dc:creator>
  <cp:lastModifiedBy>he</cp:lastModifiedBy>
  <cp:revision>93</cp:revision>
  <cp:lastPrinted>2016-06-12T06:03:57Z</cp:lastPrinted>
  <dcterms:created xsi:type="dcterms:W3CDTF">2014-02-05T10:39:40Z</dcterms:created>
  <dcterms:modified xsi:type="dcterms:W3CDTF">2018-08-10T21:37:27Z</dcterms:modified>
</cp:coreProperties>
</file>